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0" r:id="rId2"/>
  </p:sldMasterIdLst>
  <p:notesMasterIdLst>
    <p:notesMasterId r:id="rId4"/>
  </p:notesMasterIdLst>
  <p:handoutMasterIdLst>
    <p:handoutMasterId r:id="rId5"/>
  </p:handoutMasterIdLst>
  <p:sldIdLst>
    <p:sldId id="256" r:id="rId3"/>
  </p:sldIdLst>
  <p:sldSz cx="27432000" cy="36576000"/>
  <p:notesSz cx="6858000" cy="9144000"/>
  <p:defaultText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2400">
          <p15:clr>
            <a:srgbClr val="A4A3A4"/>
          </p15:clr>
        </p15:guide>
        <p15:guide id="4" orient="horz">
          <p15:clr>
            <a:srgbClr val="A4A3A4"/>
          </p15:clr>
        </p15:guide>
        <p15:guide id="5" pos="364">
          <p15:clr>
            <a:srgbClr val="A4A3A4"/>
          </p15:clr>
        </p15:guide>
        <p15:guide id="6" pos="1691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864"/>
    <a:srgbClr val="B3A465"/>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75" autoAdjust="0"/>
    <p:restoredTop sz="94707" autoAdjust="0"/>
  </p:normalViewPr>
  <p:slideViewPr>
    <p:cSldViewPr snapToGrid="0" snapToObjects="1" showGuides="1">
      <p:cViewPr>
        <p:scale>
          <a:sx n="34" d="100"/>
          <a:sy n="34" d="100"/>
        </p:scale>
        <p:origin x="1672" y="-376"/>
      </p:cViewPr>
      <p:guideLst>
        <p:guide orient="horz" pos="22400"/>
        <p:guide orient="horz"/>
        <p:guide pos="364"/>
        <p:guide pos="1691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4" d="100"/>
          <a:sy n="74" d="100"/>
        </p:scale>
        <p:origin x="2166"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12/1/19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15330066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12/1/19</a:t>
            </a:fld>
            <a:endParaRPr lang="en-US" dirty="0"/>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675050545"/>
      </p:ext>
    </p:extLst>
  </p:cSld>
  <p:clrMap bg1="lt1" tx1="dk1" bg2="lt2" tx2="dk2" accent1="accent1" accent2="accent2" accent3="accent3" accent4="accent4" accent5="accent5" accent6="accent6" hlink="hlink" folHlink="folHlink"/>
  <p:notesStyle>
    <a:lvl1pPr marL="0" algn="l" defTabSz="3765366" rtl="0" eaLnBrk="1" latinLnBrk="0" hangingPunct="1">
      <a:defRPr sz="5000" kern="1200">
        <a:solidFill>
          <a:schemeClr val="tx1"/>
        </a:solidFill>
        <a:latin typeface="+mn-lt"/>
        <a:ea typeface="+mn-ea"/>
        <a:cs typeface="+mn-cs"/>
      </a:defRPr>
    </a:lvl1pPr>
    <a:lvl2pPr marL="1882684" algn="l" defTabSz="3765366" rtl="0" eaLnBrk="1" latinLnBrk="0" hangingPunct="1">
      <a:defRPr sz="5000" kern="1200">
        <a:solidFill>
          <a:schemeClr val="tx1"/>
        </a:solidFill>
        <a:latin typeface="+mn-lt"/>
        <a:ea typeface="+mn-ea"/>
        <a:cs typeface="+mn-cs"/>
      </a:defRPr>
    </a:lvl2pPr>
    <a:lvl3pPr marL="3765366" algn="l" defTabSz="3765366" rtl="0" eaLnBrk="1" latinLnBrk="0" hangingPunct="1">
      <a:defRPr sz="5000" kern="1200">
        <a:solidFill>
          <a:schemeClr val="tx1"/>
        </a:solidFill>
        <a:latin typeface="+mn-lt"/>
        <a:ea typeface="+mn-ea"/>
        <a:cs typeface="+mn-cs"/>
      </a:defRPr>
    </a:lvl3pPr>
    <a:lvl4pPr marL="5648049" algn="l" defTabSz="3765366" rtl="0" eaLnBrk="1" latinLnBrk="0" hangingPunct="1">
      <a:defRPr sz="5000" kern="1200">
        <a:solidFill>
          <a:schemeClr val="tx1"/>
        </a:solidFill>
        <a:latin typeface="+mn-lt"/>
        <a:ea typeface="+mn-ea"/>
        <a:cs typeface="+mn-cs"/>
      </a:defRPr>
    </a:lvl4pPr>
    <a:lvl5pPr marL="7530731" algn="l" defTabSz="3765366" rtl="0" eaLnBrk="1" latinLnBrk="0" hangingPunct="1">
      <a:defRPr sz="5000" kern="1200">
        <a:solidFill>
          <a:schemeClr val="tx1"/>
        </a:solidFill>
        <a:latin typeface="+mn-lt"/>
        <a:ea typeface="+mn-ea"/>
        <a:cs typeface="+mn-cs"/>
      </a:defRPr>
    </a:lvl5pPr>
    <a:lvl6pPr marL="9413415" algn="l" defTabSz="3765366" rtl="0" eaLnBrk="1" latinLnBrk="0" hangingPunct="1">
      <a:defRPr sz="5000" kern="1200">
        <a:solidFill>
          <a:schemeClr val="tx1"/>
        </a:solidFill>
        <a:latin typeface="+mn-lt"/>
        <a:ea typeface="+mn-ea"/>
        <a:cs typeface="+mn-cs"/>
      </a:defRPr>
    </a:lvl6pPr>
    <a:lvl7pPr marL="11296099" algn="l" defTabSz="3765366" rtl="0" eaLnBrk="1" latinLnBrk="0" hangingPunct="1">
      <a:defRPr sz="5000" kern="1200">
        <a:solidFill>
          <a:schemeClr val="tx1"/>
        </a:solidFill>
        <a:latin typeface="+mn-lt"/>
        <a:ea typeface="+mn-ea"/>
        <a:cs typeface="+mn-cs"/>
      </a:defRPr>
    </a:lvl7pPr>
    <a:lvl8pPr marL="13178781" algn="l" defTabSz="3765366" rtl="0" eaLnBrk="1" latinLnBrk="0" hangingPunct="1">
      <a:defRPr sz="5000" kern="1200">
        <a:solidFill>
          <a:schemeClr val="tx1"/>
        </a:solidFill>
        <a:latin typeface="+mn-lt"/>
        <a:ea typeface="+mn-ea"/>
        <a:cs typeface="+mn-cs"/>
      </a:defRPr>
    </a:lvl8pPr>
    <a:lvl9pPr marL="15061465" algn="l" defTabSz="3765366" rtl="0" eaLnBrk="1" latinLnBrk="0" hangingPunct="1">
      <a:defRPr sz="5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389991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607253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2637285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posterpresentations.com/how-to-change-the-research-poster-template-colors.html" TargetMode="External"/><Relationship Id="rId7" Type="http://schemas.openxmlformats.org/officeDocument/2006/relationships/image" Target="../media/image4.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175774" y="35886584"/>
            <a:ext cx="2939026" cy="333732"/>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aphicFrame>
        <p:nvGraphicFramePr>
          <p:cNvPr id="3" name="Table 2">
            <a:extLst>
              <a:ext uri="{FF2B5EF4-FFF2-40B4-BE49-F238E27FC236}">
                <a16:creationId xmlns:a16="http://schemas.microsoft.com/office/drawing/2014/main" id="{6623EFFB-CC1B-5940-AE70-2D8BEC399C5F}"/>
              </a:ext>
            </a:extLst>
          </p:cNvPr>
          <p:cNvGraphicFramePr>
            <a:graphicFrameLocks noGrp="1"/>
          </p:cNvGraphicFramePr>
          <p:nvPr userDrawn="1">
            <p:extLst>
              <p:ext uri="{D42A27DB-BD31-4B8C-83A1-F6EECF244321}">
                <p14:modId xmlns:p14="http://schemas.microsoft.com/office/powerpoint/2010/main" val="3849327210"/>
              </p:ext>
            </p:extLst>
          </p:nvPr>
        </p:nvGraphicFramePr>
        <p:xfrm>
          <a:off x="27889200" y="-119212"/>
          <a:ext cx="9430188" cy="36644314"/>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945974">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163434">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3">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4"/>
                      <a:stretch>
                        <a:fillRect/>
                      </a:stretch>
                    </a:blipFill>
                  </a:tcPr>
                </a:tc>
                <a:tc hMerge="1">
                  <a:txBody>
                    <a:bodyPr/>
                    <a:lstStyle/>
                    <a:p>
                      <a:endParaRPr lang="en-US"/>
                    </a:p>
                  </a:txBody>
                  <a:tcPr/>
                </a:tc>
                <a:extLst>
                  <a:ext uri="{0D108BD9-81ED-4DB2-BD59-A6C34878D82A}">
                    <a16:rowId xmlns:a16="http://schemas.microsoft.com/office/drawing/2014/main" val="10001"/>
                  </a:ext>
                </a:extLst>
              </a:tr>
              <a:tr h="4063515">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5"/>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73575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6">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320001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4189493">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6286311">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500977">
                <a:tc gridSpan="3">
                  <a:txBody>
                    <a:bodyPr/>
                    <a:lstStyle/>
                    <a:p>
                      <a:endParaRPr lang="en-US" sz="2400" dirty="0">
                        <a:solidFill>
                          <a:srgbClr val="1F3A4E"/>
                        </a:solidFill>
                      </a:endParaRPr>
                    </a:p>
                  </a:txBody>
                  <a:tcPr marL="182880" marT="137160">
                    <a:blipFill dpi="0" rotWithShape="1">
                      <a:blip r:embed="rId7">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55884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graphicFrame>
        <p:nvGraphicFramePr>
          <p:cNvPr id="4" name="Table 3">
            <a:extLst>
              <a:ext uri="{FF2B5EF4-FFF2-40B4-BE49-F238E27FC236}">
                <a16:creationId xmlns:a16="http://schemas.microsoft.com/office/drawing/2014/main" id="{DF1AEBC4-2147-B346-8115-F6F825BF9B87}"/>
              </a:ext>
            </a:extLst>
          </p:cNvPr>
          <p:cNvGraphicFramePr>
            <a:graphicFrameLocks noGrp="1"/>
          </p:cNvGraphicFramePr>
          <p:nvPr userDrawn="1">
            <p:extLst>
              <p:ext uri="{D42A27DB-BD31-4B8C-83A1-F6EECF244321}">
                <p14:modId xmlns:p14="http://schemas.microsoft.com/office/powerpoint/2010/main" val="4227822302"/>
              </p:ext>
            </p:extLst>
          </p:nvPr>
        </p:nvGraphicFramePr>
        <p:xfrm>
          <a:off x="-10234069" y="0"/>
          <a:ext cx="9776869" cy="36575998"/>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287209">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597175">
                <a:tc gridSpan="2">
                  <a:txBody>
                    <a:bodyPr/>
                    <a:lstStyle/>
                    <a:p>
                      <a:pPr defTabSz="3765639"/>
                      <a:r>
                        <a:rPr lang="en-US" sz="2400" i="0" dirty="0">
                          <a:solidFill>
                            <a:srgbClr val="D9D9D9"/>
                          </a:solidFill>
                          <a:latin typeface="Arial"/>
                          <a:cs typeface="Arial"/>
                        </a:rPr>
                        <a:t>This PowerPoint template produces a </a:t>
                      </a:r>
                      <a:r>
                        <a:rPr lang="en-US" sz="2400" i="0" dirty="0">
                          <a:solidFill>
                            <a:srgbClr val="FFC000"/>
                          </a:solidFill>
                          <a:latin typeface="Arial"/>
                          <a:cs typeface="Arial"/>
                        </a:rPr>
                        <a:t>30"x40" </a:t>
                      </a:r>
                      <a:r>
                        <a:rPr lang="en-US" sz="24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400" i="0" dirty="0">
                        <a:solidFill>
                          <a:srgbClr val="D9D9D9"/>
                        </a:solidFill>
                        <a:latin typeface="Arial"/>
                        <a:cs typeface="Arial"/>
                      </a:endParaRPr>
                    </a:p>
                    <a:p>
                      <a:pPr defTabSz="3765639"/>
                      <a:r>
                        <a:rPr lang="en-US" sz="24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400" i="0" dirty="0" err="1">
                          <a:solidFill>
                            <a:srgbClr val="FFC000"/>
                          </a:solidFill>
                          <a:latin typeface="Arial"/>
                          <a:cs typeface="Arial"/>
                        </a:rPr>
                        <a:t>PosterPresentations.com</a:t>
                      </a:r>
                      <a:r>
                        <a:rPr lang="en-US" sz="2400" i="0" dirty="0">
                          <a:solidFill>
                            <a:srgbClr val="D9D9D9"/>
                          </a:solidFill>
                          <a:latin typeface="Arial"/>
                          <a:cs typeface="Arial"/>
                        </a:rPr>
                        <a:t> and click on the  </a:t>
                      </a:r>
                      <a:r>
                        <a:rPr lang="en-US" sz="2400" i="0" dirty="0">
                          <a:solidFill>
                            <a:srgbClr val="FFC000"/>
                          </a:solidFill>
                          <a:latin typeface="Arial"/>
                          <a:cs typeface="Arial"/>
                        </a:rPr>
                        <a:t>HELP DESK</a:t>
                      </a:r>
                      <a:r>
                        <a:rPr lang="en-US" sz="2400" i="0" baseline="0" dirty="0">
                          <a:solidFill>
                            <a:srgbClr val="D9D9D9"/>
                          </a:solidFill>
                          <a:latin typeface="Arial"/>
                          <a:cs typeface="Arial"/>
                        </a:rPr>
                        <a:t> </a:t>
                      </a:r>
                      <a:r>
                        <a:rPr lang="en-US" sz="2400" i="0" dirty="0">
                          <a:solidFill>
                            <a:srgbClr val="D9D9D9"/>
                          </a:solidFill>
                          <a:latin typeface="Arial"/>
                          <a:cs typeface="Arial"/>
                        </a:rPr>
                        <a:t>tab.</a:t>
                      </a:r>
                    </a:p>
                    <a:p>
                      <a:pPr defTabSz="3765639"/>
                      <a:endParaRPr lang="en-US" sz="2400" i="0" dirty="0">
                        <a:solidFill>
                          <a:srgbClr val="D9D9D9"/>
                        </a:solidFill>
                        <a:latin typeface="Arial"/>
                        <a:cs typeface="Arial"/>
                      </a:endParaRPr>
                    </a:p>
                    <a:p>
                      <a:pPr defTabSz="3765639"/>
                      <a:r>
                        <a:rPr lang="en-US" sz="2400" i="0" dirty="0">
                          <a:solidFill>
                            <a:srgbClr val="D9D9D9"/>
                          </a:solidFill>
                          <a:latin typeface="Arial"/>
                          <a:cs typeface="Arial"/>
                        </a:rPr>
                        <a:t>To print your poster using our same-day professional printing service, go online to </a:t>
                      </a:r>
                      <a:r>
                        <a:rPr lang="en-US" sz="2400" i="0" dirty="0" err="1">
                          <a:solidFill>
                            <a:srgbClr val="FFC000"/>
                          </a:solidFill>
                          <a:latin typeface="Arial"/>
                          <a:cs typeface="Arial"/>
                        </a:rPr>
                        <a:t>PosterPresentations.com</a:t>
                      </a:r>
                      <a:r>
                        <a:rPr lang="en-US" sz="2400" i="0" dirty="0">
                          <a:solidFill>
                            <a:srgbClr val="D9D9D9"/>
                          </a:solidFill>
                          <a:latin typeface="Arial"/>
                          <a:cs typeface="Arial"/>
                        </a:rPr>
                        <a:t> and click on "</a:t>
                      </a:r>
                      <a:r>
                        <a:rPr lang="en-US" sz="2400" i="0" dirty="0">
                          <a:solidFill>
                            <a:srgbClr val="FFC000"/>
                          </a:solidFill>
                          <a:latin typeface="Arial"/>
                          <a:cs typeface="Arial"/>
                        </a:rPr>
                        <a:t>Order your poster</a:t>
                      </a:r>
                      <a:r>
                        <a:rPr lang="en-US" sz="2400" i="0" dirty="0">
                          <a:solidFill>
                            <a:srgbClr val="D9D9D9"/>
                          </a:solidFill>
                          <a:latin typeface="Arial"/>
                          <a:cs typeface="Arial"/>
                        </a:rPr>
                        <a:t>".</a:t>
                      </a:r>
                      <a:endParaRPr lang="en-US" sz="24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5087539">
                <a:tc>
                  <a:txBody>
                    <a:bodyPr/>
                    <a:lstStyle/>
                    <a:p>
                      <a:pPr algn="ctr"/>
                      <a:endParaRPr lang="en-US" sz="2400" dirty="0">
                        <a:solidFill>
                          <a:srgbClr val="1F3A4E"/>
                        </a:solidFill>
                      </a:endParaRPr>
                    </a:p>
                    <a:p>
                      <a:pPr algn="ctr"/>
                      <a:endParaRPr lang="en-US" sz="2400" dirty="0">
                        <a:solidFill>
                          <a:srgbClr val="1F3A4E"/>
                        </a:solidFill>
                      </a:endParaRPr>
                    </a:p>
                    <a:p>
                      <a:pPr marL="0" marR="0" lvl="0" indent="0" algn="ctr" defTabSz="4876507"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cs typeface="Arial" panose="020B0604020202020204" pitchFamily="34" charset="0"/>
                        </a:rPr>
                        <a:t>This is a template for </a:t>
                      </a:r>
                    </a:p>
                    <a:p>
                      <a:pPr marL="0" marR="0" lvl="0" indent="0" algn="ctr" defTabSz="4876507"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cs typeface="Arial" panose="020B0604020202020204" pitchFamily="34" charset="0"/>
                        </a:rPr>
                        <a:t>a presentation poster</a:t>
                      </a:r>
                      <a:br>
                        <a:rPr lang="en-US" sz="2400" dirty="0">
                          <a:solidFill>
                            <a:schemeClr val="bg1"/>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40 inches tall</a:t>
                      </a:r>
                      <a:br>
                        <a:rPr lang="en-US" sz="4000" b="1" dirty="0">
                          <a:solidFill>
                            <a:srgbClr val="FFC000"/>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by</a:t>
                      </a:r>
                      <a:br>
                        <a:rPr lang="en-US" sz="4000" b="1" dirty="0">
                          <a:solidFill>
                            <a:srgbClr val="FFC000"/>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30 inches wide</a:t>
                      </a:r>
                      <a:br>
                        <a:rPr lang="en-US" sz="2400" dirty="0">
                          <a:solidFill>
                            <a:schemeClr val="bg1"/>
                          </a:solidFill>
                          <a:latin typeface="Arial" panose="020B0604020202020204" pitchFamily="34" charset="0"/>
                          <a:cs typeface="Arial" panose="020B0604020202020204" pitchFamily="34" charset="0"/>
                        </a:rPr>
                      </a:br>
                      <a:endParaRPr lang="en-US" sz="24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baseline="0" dirty="0">
                          <a:solidFill>
                            <a:srgbClr val="FFC000"/>
                          </a:solidFill>
                          <a:latin typeface="Arial" panose="020B0604020202020204" pitchFamily="34" charset="0"/>
                          <a:cs typeface="Arial" panose="020B0604020202020204" pitchFamily="34" charset="0"/>
                        </a:rPr>
                        <a:t>Important: </a:t>
                      </a:r>
                      <a:br>
                        <a:rPr lang="en-US" sz="2800" b="1" baseline="0" dirty="0">
                          <a:solidFill>
                            <a:srgbClr val="FFC000"/>
                          </a:solidFill>
                          <a:latin typeface="Arial" panose="020B0604020202020204" pitchFamily="34" charset="0"/>
                          <a:cs typeface="Arial" panose="020B0604020202020204" pitchFamily="34" charset="0"/>
                        </a:rPr>
                      </a:br>
                      <a:r>
                        <a:rPr lang="en-US" sz="2800" b="1" baseline="0" dirty="0">
                          <a:solidFill>
                            <a:srgbClr val="FFC000"/>
                          </a:solidFill>
                          <a:latin typeface="Arial" panose="020B0604020202020204" pitchFamily="34" charset="0"/>
                          <a:cs typeface="Arial" panose="020B0604020202020204" pitchFamily="34" charset="0"/>
                        </a:rPr>
                        <a:t>Check the template size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30 tall x 40 wide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48 tall x 36 wide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42 tall x 56 wide</a:t>
                      </a:r>
                    </a:p>
                  </a:txBody>
                  <a:tcPr marL="182880" marT="137160">
                    <a:solidFill>
                      <a:srgbClr val="010101"/>
                    </a:solidFill>
                  </a:tcPr>
                </a:tc>
                <a:extLst>
                  <a:ext uri="{0D108BD9-81ED-4DB2-BD59-A6C34878D82A}">
                    <a16:rowId xmlns:a16="http://schemas.microsoft.com/office/drawing/2014/main" val="10008"/>
                  </a:ext>
                </a:extLst>
              </a:tr>
              <a:tr h="2991972">
                <a:tc>
                  <a:txBody>
                    <a:bodyPr/>
                    <a:lstStyle/>
                    <a:p>
                      <a:endParaRPr lang="en-US" sz="2400" dirty="0">
                        <a:solidFill>
                          <a:srgbClr val="1F3A4E"/>
                        </a:solidFill>
                      </a:endParaRPr>
                    </a:p>
                  </a:txBody>
                  <a:tcPr>
                    <a:blipFill rotWithShape="1">
                      <a:blip r:embed="rId8"/>
                      <a:stretch>
                        <a:fillRect/>
                      </a:stretch>
                    </a:blipFill>
                  </a:tcPr>
                </a:tc>
                <a:tc rowSpan="2">
                  <a:txBody>
                    <a:bodyPr/>
                    <a:lstStyle/>
                    <a:p>
                      <a:pPr algn="l"/>
                      <a:r>
                        <a:rPr lang="en-US" sz="2800" b="1" baseline="0" dirty="0">
                          <a:solidFill>
                            <a:srgbClr val="FFC000"/>
                          </a:solidFill>
                          <a:latin typeface="Arial" panose="020B0604020202020204" pitchFamily="34" charset="0"/>
                          <a:cs typeface="Arial" panose="020B0604020202020204" pitchFamily="34" charset="0"/>
                        </a:rPr>
                        <a:t>How to </a:t>
                      </a:r>
                      <a:r>
                        <a:rPr lang="en-US" sz="4400" b="1" baseline="0" dirty="0">
                          <a:solidFill>
                            <a:srgbClr val="FFC000"/>
                          </a:solidFill>
                          <a:latin typeface="Arial" panose="020B0604020202020204" pitchFamily="34" charset="0"/>
                          <a:cs typeface="Arial" panose="020B0604020202020204" pitchFamily="34" charset="0"/>
                        </a:rPr>
                        <a:t>Zoom in </a:t>
                      </a:r>
                      <a:r>
                        <a:rPr lang="en-US" sz="2800" b="1" baseline="0" dirty="0">
                          <a:solidFill>
                            <a:srgbClr val="FFC000"/>
                          </a:solidFill>
                          <a:latin typeface="Arial" panose="020B0604020202020204" pitchFamily="34" charset="0"/>
                          <a:cs typeface="Arial" panose="020B0604020202020204" pitchFamily="34" charset="0"/>
                        </a:rPr>
                        <a:t>and </a:t>
                      </a:r>
                      <a:r>
                        <a:rPr lang="en-US" sz="2000" b="1" baseline="0" dirty="0">
                          <a:solidFill>
                            <a:srgbClr val="FFC000"/>
                          </a:solidFill>
                          <a:latin typeface="Arial" panose="020B0604020202020204" pitchFamily="34" charset="0"/>
                          <a:cs typeface="Arial" panose="020B0604020202020204" pitchFamily="34" charset="0"/>
                        </a:rPr>
                        <a:t>out</a:t>
                      </a:r>
                      <a:endParaRPr lang="en-US" sz="2800" b="1" baseline="0" dirty="0">
                        <a:solidFill>
                          <a:srgbClr val="FFC000"/>
                        </a:solidFill>
                        <a:latin typeface="Arial" panose="020B0604020202020204" pitchFamily="34" charset="0"/>
                        <a:cs typeface="Arial" panose="020B0604020202020204" pitchFamily="34" charset="0"/>
                      </a:endParaRPr>
                    </a:p>
                    <a:p>
                      <a:pPr algn="l"/>
                      <a:r>
                        <a:rPr lang="en-US" sz="24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1. </a:t>
                      </a:r>
                      <a:r>
                        <a:rPr lang="en-US" sz="24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2. </a:t>
                      </a:r>
                      <a:r>
                        <a:rPr lang="en-US" sz="24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2451826">
                <a:tc>
                  <a:txBody>
                    <a:bodyPr/>
                    <a:lstStyle/>
                    <a:p>
                      <a:endParaRPr lang="en-US" sz="2400" dirty="0">
                        <a:solidFill>
                          <a:srgbClr val="1F3A4E"/>
                        </a:solidFill>
                      </a:endParaRPr>
                    </a:p>
                  </a:txBody>
                  <a:tcPr>
                    <a:solidFill>
                      <a:schemeClr val="tx1"/>
                    </a:solidFill>
                  </a:tcPr>
                </a:tc>
                <a:tc vMerge="1">
                  <a:txBody>
                    <a:bodyPr/>
                    <a:lstStyle/>
                    <a:p>
                      <a:endParaRPr lang="en-US"/>
                    </a:p>
                  </a:txBody>
                  <a:tcPr/>
                </a:tc>
                <a:extLst>
                  <a:ext uri="{0D108BD9-81ED-4DB2-BD59-A6C34878D82A}">
                    <a16:rowId xmlns:a16="http://schemas.microsoft.com/office/drawing/2014/main" val="4105945794"/>
                  </a:ext>
                </a:extLst>
              </a:tr>
              <a:tr h="2359883">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800" b="1" baseline="0" dirty="0">
                          <a:solidFill>
                            <a:srgbClr val="FFC000"/>
                          </a:solidFill>
                          <a:latin typeface="Arial" panose="020B0604020202020204" pitchFamily="34" charset="0"/>
                          <a:cs typeface="Arial" panose="020B0604020202020204" pitchFamily="34" charset="0"/>
                        </a:rPr>
                        <a:t>Ruler and Guides</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4658470">
                <a:tc>
                  <a:txBody>
                    <a:bodyPr/>
                    <a:lstStyle/>
                    <a:p>
                      <a:endParaRPr lang="en-US" sz="2400" dirty="0">
                        <a:solidFill>
                          <a:srgbClr val="1F3A4E"/>
                        </a:solidFill>
                      </a:endParaRPr>
                    </a:p>
                  </a:txBody>
                  <a:tcPr>
                    <a:blipFill rotWithShape="1">
                      <a:blip r:embed="rId9"/>
                      <a:stretch>
                        <a:fillRect/>
                      </a:stretch>
                    </a:blipFill>
                  </a:tcPr>
                </a:tc>
                <a:tc>
                  <a:txBody>
                    <a:bodyPr/>
                    <a:lstStyle/>
                    <a:p>
                      <a:pPr marL="0" lvl="1" indent="0" algn="l" defTabSz="114300"/>
                      <a:r>
                        <a:rPr lang="en-US" sz="2800" b="1" baseline="0" dirty="0">
                          <a:solidFill>
                            <a:srgbClr val="FFC000"/>
                          </a:solidFill>
                          <a:latin typeface="Arial" panose="020B0604020202020204" pitchFamily="34" charset="0"/>
                          <a:cs typeface="Arial" panose="020B0604020202020204" pitchFamily="34" charset="0"/>
                        </a:rPr>
                        <a:t>Headers and text containers</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830978">
                <a:tc gridSpan="2">
                  <a:txBody>
                    <a:bodyPr/>
                    <a:lstStyle/>
                    <a:p>
                      <a:r>
                        <a:rPr lang="en-US" sz="2800" b="1" dirty="0">
                          <a:solidFill>
                            <a:srgbClr val="FFC000"/>
                          </a:solidFill>
                          <a:latin typeface="Arial" panose="020B0604020202020204" pitchFamily="34" charset="0"/>
                          <a:cs typeface="Arial" panose="020B0604020202020204" pitchFamily="34" charset="0"/>
                        </a:rPr>
                        <a:t>Adding content to the poster</a:t>
                      </a:r>
                    </a:p>
                    <a:p>
                      <a:r>
                        <a:rPr lang="en-US" sz="24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4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4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45182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305796">
                <a:tc gridSpan="2">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blipFill rotWithShape="1">
                      <a:blip r:embed="rId10"/>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34850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20482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chemeClr val="bg1"/>
                        </a:solidFill>
                        <a:latin typeface="Arial"/>
                        <a:cs typeface="Arial"/>
                      </a:endParaRPr>
                    </a:p>
                  </a:txBody>
                  <a:tcPr marL="182880" marT="137160">
                    <a:blipFill rotWithShape="1">
                      <a:blip r:embed="rId11"/>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3765366"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2012" indent="-1412012" algn="l" defTabSz="376536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9360" indent="-1176677" algn="l" defTabSz="3765366"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6708" indent="-941342" algn="l" defTabSz="376536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9391"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72073"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175774" y="35886584"/>
            <a:ext cx="2939026" cy="333732"/>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27073379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4012" r:id="rId3"/>
  </p:sldLayoutIdLst>
  <p:txStyles>
    <p:titleStyle>
      <a:lvl1pPr algn="ctr" defTabSz="3765366"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2012" indent="-1412012" algn="l" defTabSz="376536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9360" indent="-1176677" algn="l" defTabSz="3765366"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6708" indent="-941342" algn="l" defTabSz="376536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9391"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72073"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image" Target="../media/image9.tiff"/><Relationship Id="rId1" Type="http://schemas.openxmlformats.org/officeDocument/2006/relationships/slideLayout" Target="../slideLayouts/slideLayout3.xml"/><Relationship Id="rId6" Type="http://schemas.openxmlformats.org/officeDocument/2006/relationships/image" Target="../media/image13.tiff"/><Relationship Id="rId11" Type="http://schemas.openxmlformats.org/officeDocument/2006/relationships/image" Target="../media/image18.tiff"/><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D137665C-3812-124B-A3DF-95B6D0A6A7AF}"/>
              </a:ext>
            </a:extLst>
          </p:cNvPr>
          <p:cNvGrpSpPr/>
          <p:nvPr/>
        </p:nvGrpSpPr>
        <p:grpSpPr>
          <a:xfrm>
            <a:off x="1409111" y="5013058"/>
            <a:ext cx="1287254" cy="1287254"/>
            <a:chOff x="1409111" y="5290148"/>
            <a:chExt cx="1287254" cy="1287254"/>
          </a:xfrm>
        </p:grpSpPr>
        <p:sp>
          <p:nvSpPr>
            <p:cNvPr id="14" name="Oval 13">
              <a:extLst>
                <a:ext uri="{FF2B5EF4-FFF2-40B4-BE49-F238E27FC236}">
                  <a16:creationId xmlns:a16="http://schemas.microsoft.com/office/drawing/2014/main" id="{8811FB13-E6C1-8D42-8C0E-E76546BCFB0D}"/>
                </a:ext>
              </a:extLst>
            </p:cNvPr>
            <p:cNvSpPr/>
            <p:nvPr/>
          </p:nvSpPr>
          <p:spPr>
            <a:xfrm>
              <a:off x="1409111" y="5290148"/>
              <a:ext cx="1287254" cy="12872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pic>
          <p:nvPicPr>
            <p:cNvPr id="2" name="Picture 1">
              <a:extLst>
                <a:ext uri="{FF2B5EF4-FFF2-40B4-BE49-F238E27FC236}">
                  <a16:creationId xmlns:a16="http://schemas.microsoft.com/office/drawing/2014/main" id="{B3527A4E-6732-FC41-8D05-F22702A8A1B7}"/>
                </a:ext>
              </a:extLst>
            </p:cNvPr>
            <p:cNvPicPr>
              <a:picLocks noChangeAspect="1"/>
            </p:cNvPicPr>
            <p:nvPr/>
          </p:nvPicPr>
          <p:blipFill>
            <a:blip r:embed="rId2"/>
            <a:stretch>
              <a:fillRect/>
            </a:stretch>
          </p:blipFill>
          <p:spPr>
            <a:xfrm>
              <a:off x="1454964" y="5351942"/>
              <a:ext cx="1170496" cy="1170496"/>
            </a:xfrm>
            <a:prstGeom prst="rect">
              <a:avLst/>
            </a:prstGeom>
          </p:spPr>
        </p:pic>
      </p:grpSp>
      <p:sp>
        <p:nvSpPr>
          <p:cNvPr id="17" name="Text Placeholder 16"/>
          <p:cNvSpPr>
            <a:spLocks noGrp="1"/>
          </p:cNvSpPr>
          <p:nvPr>
            <p:ph type="body" sz="quarter" idx="10"/>
          </p:nvPr>
        </p:nvSpPr>
        <p:spPr>
          <a:xfrm>
            <a:off x="719998" y="6325855"/>
            <a:ext cx="6791145" cy="11082059"/>
          </a:xfrm>
        </p:spPr>
        <p:txBody>
          <a:bodyPr/>
          <a:lstStyle/>
          <a:p>
            <a:r>
              <a:rPr lang="en-US" sz="3200" b="1" dirty="0">
                <a:latin typeface="PT Sans" panose="020B0503020203020204" pitchFamily="34" charset="77"/>
              </a:rPr>
              <a:t>Problem</a:t>
            </a:r>
            <a:endParaRPr lang="en-US" sz="3200" dirty="0">
              <a:latin typeface="PT Sans" panose="020B0503020203020204" pitchFamily="34" charset="77"/>
            </a:endParaRPr>
          </a:p>
          <a:p>
            <a:r>
              <a:rPr lang="en-US" dirty="0">
                <a:solidFill>
                  <a:schemeClr val="tx1"/>
                </a:solidFill>
                <a:latin typeface="PT Sans" panose="020B0503020203020204" pitchFamily="34" charset="77"/>
              </a:rPr>
              <a:t>The Intergovernmental Panel on Climate Change (IPPC) believes climate change is becoming a driving force of human migration and hypothesizes there will be 200 million climate migrants by 2050. We want to model the impact of climate change on global migration and develop an intuitive descriptive visualization of our model. We hope policy makers can use our tool to understand how different factors (i.e. demographics, economics, climate, trade, war) can impact migration to and from their countries.</a:t>
            </a:r>
          </a:p>
          <a:p>
            <a:endParaRPr lang="en-US" dirty="0"/>
          </a:p>
          <a:p>
            <a:r>
              <a:rPr lang="en-US" sz="3200" b="1" dirty="0">
                <a:latin typeface="PT Sans" panose="020B0503020203020204" pitchFamily="34" charset="77"/>
              </a:rPr>
              <a:t>Why modeling migration matters</a:t>
            </a:r>
          </a:p>
          <a:p>
            <a:pPr marL="342900" indent="-342900">
              <a:buFont typeface="Arial" panose="020B0604020202020204" pitchFamily="34" charset="0"/>
              <a:buChar char="•"/>
            </a:pPr>
            <a:r>
              <a:rPr lang="en-US" dirty="0">
                <a:solidFill>
                  <a:schemeClr val="tx1"/>
                </a:solidFill>
                <a:latin typeface="PT Sans" panose="020B0503020203020204" pitchFamily="34" charset="77"/>
              </a:rPr>
              <a:t>If climate change has an impact on global migration, monitoring climate patterns can help countries anticipate flow of emigrants and immigrants</a:t>
            </a:r>
          </a:p>
          <a:p>
            <a:pPr marL="342900" indent="-342900">
              <a:buFont typeface="Arial" panose="020B0604020202020204" pitchFamily="34" charset="0"/>
              <a:buChar char="•"/>
            </a:pPr>
            <a:r>
              <a:rPr lang="en-US" dirty="0">
                <a:solidFill>
                  <a:schemeClr val="tx1"/>
                </a:solidFill>
                <a:latin typeface="PT Sans" panose="020B0503020203020204" pitchFamily="34" charset="77"/>
              </a:rPr>
              <a:t>Migration is a transfer of resources, skills and manpower. If properly documented and visualized, it could benefit two countries in better policy making, curtailing on-going economic issues, enhancing globalization and foreign exchange with other nations</a:t>
            </a:r>
          </a:p>
          <a:p>
            <a:pPr marL="342900" indent="-342900">
              <a:buFont typeface="Arial" panose="020B0604020202020204" pitchFamily="34" charset="0"/>
              <a:buChar char="•"/>
            </a:pPr>
            <a:r>
              <a:rPr lang="en-US" dirty="0">
                <a:solidFill>
                  <a:schemeClr val="tx1"/>
                </a:solidFill>
                <a:latin typeface="PT Sans" panose="020B0503020203020204" pitchFamily="34" charset="77"/>
              </a:rPr>
              <a:t>Aids a proper and even distribution of a nation’s wealth and resources</a:t>
            </a:r>
          </a:p>
        </p:txBody>
      </p:sp>
      <p:sp>
        <p:nvSpPr>
          <p:cNvPr id="18" name="Text Placeholder 17"/>
          <p:cNvSpPr>
            <a:spLocks noGrp="1"/>
          </p:cNvSpPr>
          <p:nvPr>
            <p:ph type="body" sz="quarter" idx="11"/>
          </p:nvPr>
        </p:nvSpPr>
        <p:spPr>
          <a:xfrm>
            <a:off x="2436704" y="5324263"/>
            <a:ext cx="4298229" cy="835533"/>
          </a:xfrm>
        </p:spPr>
        <p:txBody>
          <a:bodyPr/>
          <a:lstStyle/>
          <a:p>
            <a:r>
              <a:rPr lang="en-US" sz="4400" u="none" dirty="0">
                <a:latin typeface="PT Sans" panose="020B0503020203020204" pitchFamily="34" charset="77"/>
                <a:ea typeface="Segoe UI Historic" panose="020B0502040204020203" pitchFamily="34" charset="0"/>
                <a:cs typeface="Segoe UI Historic" panose="020B0502040204020203" pitchFamily="34" charset="0"/>
              </a:rPr>
              <a:t>MOTIVATION</a:t>
            </a:r>
          </a:p>
        </p:txBody>
      </p:sp>
      <p:sp>
        <p:nvSpPr>
          <p:cNvPr id="21" name="Text Placeholder 20"/>
          <p:cNvSpPr>
            <a:spLocks noGrp="1"/>
          </p:cNvSpPr>
          <p:nvPr>
            <p:ph type="body" sz="quarter" idx="20"/>
          </p:nvPr>
        </p:nvSpPr>
        <p:spPr>
          <a:xfrm>
            <a:off x="1496513" y="17915989"/>
            <a:ext cx="6175763" cy="835533"/>
          </a:xfrm>
        </p:spPr>
        <p:txBody>
          <a:bodyPr/>
          <a:lstStyle/>
          <a:p>
            <a:r>
              <a:rPr lang="en-US" sz="4400" u="none" dirty="0">
                <a:latin typeface="PT Sans" panose="020B0503020203020204" pitchFamily="34" charset="77"/>
                <a:cs typeface="Berlin Sans FB" panose="020F0502020204030204" pitchFamily="34" charset="0"/>
              </a:rPr>
              <a:t>DATA</a:t>
            </a:r>
          </a:p>
        </p:txBody>
      </p:sp>
      <p:sp>
        <p:nvSpPr>
          <p:cNvPr id="22" name="Text Placeholder 21"/>
          <p:cNvSpPr>
            <a:spLocks noGrp="1"/>
          </p:cNvSpPr>
          <p:nvPr>
            <p:ph type="body" sz="quarter" idx="25"/>
          </p:nvPr>
        </p:nvSpPr>
        <p:spPr>
          <a:xfrm>
            <a:off x="9001760" y="5324263"/>
            <a:ext cx="17800850" cy="835533"/>
          </a:xfrm>
        </p:spPr>
        <p:txBody>
          <a:bodyPr/>
          <a:lstStyle/>
          <a:p>
            <a:r>
              <a:rPr lang="en-US" sz="4400" u="none" dirty="0">
                <a:latin typeface="PT Sans" panose="020B0503020203020204" pitchFamily="34" charset="77"/>
                <a:cs typeface="Berlin Sans FB" panose="020F0502020204030204" pitchFamily="34" charset="0"/>
              </a:rPr>
              <a:t>OUR APPROACH</a:t>
            </a:r>
          </a:p>
        </p:txBody>
      </p:sp>
      <p:sp>
        <p:nvSpPr>
          <p:cNvPr id="23" name="Text Placeholder 22"/>
          <p:cNvSpPr>
            <a:spLocks noGrp="1"/>
          </p:cNvSpPr>
          <p:nvPr>
            <p:ph type="body" sz="quarter" idx="26"/>
          </p:nvPr>
        </p:nvSpPr>
        <p:spPr>
          <a:xfrm>
            <a:off x="7837715" y="6325855"/>
            <a:ext cx="18940184" cy="4901905"/>
          </a:xfrm>
        </p:spPr>
        <p:txBody>
          <a:bodyPr/>
          <a:lstStyle/>
          <a:p>
            <a:r>
              <a:rPr lang="en-US" sz="2800" i="1" dirty="0">
                <a:solidFill>
                  <a:schemeClr val="tx1"/>
                </a:solidFill>
                <a:latin typeface="PT Sans" panose="020B0503020203020204" pitchFamily="34" charset="77"/>
              </a:rPr>
              <a:t>To understand impact of climate change on migration, we built a general model to estimate human migration. We pooled a list of common causes of human migration from previous work, trained a General Additive Model (GAM), and analyzed the predictive power of climate change.</a:t>
            </a:r>
          </a:p>
          <a:p>
            <a:endParaRPr lang="en-US" sz="1000" i="1" dirty="0">
              <a:solidFill>
                <a:schemeClr val="tx1"/>
              </a:solidFill>
              <a:latin typeface="PT Sans" panose="020B0503020203020204" pitchFamily="34" charset="77"/>
            </a:endParaRPr>
          </a:p>
          <a:p>
            <a:r>
              <a:rPr lang="en-US" sz="3200" b="1" dirty="0">
                <a:latin typeface="PT Sans" panose="020B0503020203020204" pitchFamily="34" charset="77"/>
              </a:rPr>
              <a:t>What is a GAM?</a:t>
            </a:r>
          </a:p>
          <a:p>
            <a:r>
              <a:rPr lang="en-US" dirty="0">
                <a:solidFill>
                  <a:schemeClr val="tx1"/>
                </a:solidFill>
                <a:latin typeface="PT Sans" panose="020B0503020203020204" pitchFamily="34" charset="77"/>
              </a:rPr>
              <a:t>General Additive Models (GAM) are a type of generalized linear model where “the impact of the predictive variables is captured through smooth functions which—depending on the underlying patterns in the data—can be nonlinear.” The relationship between each predictor variable and the response are modeled by a non-parametric function simultaneously during model estimation. The final estimated response is a linear combination of each predictor’s function (Figure 1).</a:t>
            </a:r>
            <a:endParaRPr lang="en-US" dirty="0">
              <a:latin typeface="PT Sans" panose="020B0503020203020204" pitchFamily="34" charset="77"/>
            </a:endParaRPr>
          </a:p>
          <a:p>
            <a:endParaRPr lang="en-US" dirty="0">
              <a:latin typeface="PT Sans" panose="020B0503020203020204" pitchFamily="34" charset="77"/>
            </a:endParaRPr>
          </a:p>
          <a:p>
            <a:endParaRPr lang="en-US" dirty="0">
              <a:latin typeface="PT Sans" panose="020B0503020203020204" pitchFamily="34" charset="77"/>
            </a:endParaRPr>
          </a:p>
        </p:txBody>
      </p:sp>
      <p:sp>
        <p:nvSpPr>
          <p:cNvPr id="24" name="Text Placeholder 23"/>
          <p:cNvSpPr>
            <a:spLocks noGrp="1"/>
          </p:cNvSpPr>
          <p:nvPr>
            <p:ph type="body" sz="quarter" idx="27"/>
          </p:nvPr>
        </p:nvSpPr>
        <p:spPr>
          <a:xfrm>
            <a:off x="8162895" y="17926724"/>
            <a:ext cx="18225340" cy="835533"/>
          </a:xfrm>
        </p:spPr>
        <p:txBody>
          <a:bodyPr/>
          <a:lstStyle/>
          <a:p>
            <a:r>
              <a:rPr lang="en-US" sz="4400" u="none" dirty="0">
                <a:latin typeface="PT Sans" panose="020B0503020203020204" pitchFamily="34" charset="77"/>
                <a:cs typeface="Berlin Sans FB" panose="020F0502020204030204" pitchFamily="34" charset="0"/>
              </a:rPr>
              <a:t>EXPERIMENTS &amp; RESULTS</a:t>
            </a:r>
          </a:p>
        </p:txBody>
      </p:sp>
      <p:sp>
        <p:nvSpPr>
          <p:cNvPr id="25" name="Text Placeholder 24"/>
          <p:cNvSpPr>
            <a:spLocks noGrp="1"/>
          </p:cNvSpPr>
          <p:nvPr>
            <p:ph type="body" sz="quarter" idx="28"/>
          </p:nvPr>
        </p:nvSpPr>
        <p:spPr>
          <a:xfrm>
            <a:off x="8567233" y="19072387"/>
            <a:ext cx="7711062" cy="16662618"/>
          </a:xfrm>
        </p:spPr>
        <p:txBody>
          <a:bodyPr/>
          <a:lstStyle/>
          <a:p>
            <a:r>
              <a:rPr lang="en-US" sz="3200" b="1" dirty="0">
                <a:latin typeface="PT Sans" panose="020B0503020203020204" pitchFamily="34" charset="77"/>
              </a:rPr>
              <a:t>Rubric:</a:t>
            </a:r>
          </a:p>
          <a:p>
            <a:r>
              <a:rPr lang="en-US" dirty="0">
                <a:solidFill>
                  <a:schemeClr val="tx1"/>
                </a:solidFill>
                <a:latin typeface="PT Sans" panose="020B0503020203020204" pitchFamily="34" charset="77"/>
              </a:rPr>
              <a:t>5% How did you evaluate your approaches?</a:t>
            </a:r>
            <a:br>
              <a:rPr lang="en-US" dirty="0">
                <a:solidFill>
                  <a:schemeClr val="tx1"/>
                </a:solidFill>
                <a:latin typeface="PT Sans" panose="020B0503020203020204" pitchFamily="34" charset="77"/>
              </a:rPr>
            </a:br>
            <a:r>
              <a:rPr lang="en-US" dirty="0">
                <a:solidFill>
                  <a:schemeClr val="tx1"/>
                </a:solidFill>
                <a:latin typeface="PT Sans" panose="020B0503020203020204" pitchFamily="34" charset="77"/>
              </a:rPr>
              <a:t>10% What are the results?</a:t>
            </a:r>
            <a:br>
              <a:rPr lang="en-US" dirty="0">
                <a:solidFill>
                  <a:schemeClr val="tx1"/>
                </a:solidFill>
                <a:latin typeface="PT Sans" panose="020B0503020203020204" pitchFamily="34" charset="77"/>
              </a:rPr>
            </a:br>
            <a:r>
              <a:rPr lang="en-US" dirty="0">
                <a:solidFill>
                  <a:schemeClr val="tx1"/>
                </a:solidFill>
                <a:latin typeface="PT Sans" panose="020B0503020203020204" pitchFamily="34" charset="77"/>
              </a:rPr>
              <a:t>10% How do you methods compare to other methods?</a:t>
            </a:r>
          </a:p>
        </p:txBody>
      </p:sp>
      <p:sp>
        <p:nvSpPr>
          <p:cNvPr id="26" name="Text Placeholder 25"/>
          <p:cNvSpPr>
            <a:spLocks noGrp="1"/>
          </p:cNvSpPr>
          <p:nvPr>
            <p:ph type="body" sz="quarter" idx="29"/>
          </p:nvPr>
        </p:nvSpPr>
        <p:spPr>
          <a:xfrm>
            <a:off x="752347" y="31931896"/>
            <a:ext cx="7105785" cy="835533"/>
          </a:xfrm>
        </p:spPr>
        <p:txBody>
          <a:bodyPr/>
          <a:lstStyle/>
          <a:p>
            <a:r>
              <a:rPr lang="en-US" sz="4400" u="none" dirty="0"/>
              <a:t>CONTACT</a:t>
            </a:r>
          </a:p>
        </p:txBody>
      </p:sp>
      <p:sp>
        <p:nvSpPr>
          <p:cNvPr id="27" name="Text Placeholder 26"/>
          <p:cNvSpPr>
            <a:spLocks noGrp="1"/>
          </p:cNvSpPr>
          <p:nvPr>
            <p:ph type="body" sz="quarter" idx="30"/>
          </p:nvPr>
        </p:nvSpPr>
        <p:spPr>
          <a:xfrm>
            <a:off x="576466" y="33009976"/>
            <a:ext cx="7434632" cy="2538181"/>
          </a:xfrm>
        </p:spPr>
        <p:txBody>
          <a:bodyPr/>
          <a:lstStyle/>
          <a:p>
            <a:r>
              <a:rPr lang="en-US" b="1" dirty="0">
                <a:latin typeface="PT Sans" panose="020B0503020203020204" pitchFamily="34" charset="77"/>
              </a:rPr>
              <a:t>Austin Himschoot </a:t>
            </a:r>
            <a:r>
              <a:rPr lang="en-US" dirty="0">
                <a:latin typeface="PT Sans" panose="020B0503020203020204" pitchFamily="34" charset="77"/>
              </a:rPr>
              <a:t>himschoo@gatech.edu</a:t>
            </a:r>
            <a:endParaRPr lang="en-US" b="1" dirty="0">
              <a:latin typeface="PT Sans" panose="020B0503020203020204" pitchFamily="34" charset="77"/>
            </a:endParaRPr>
          </a:p>
          <a:p>
            <a:r>
              <a:rPr lang="en-US" b="1" dirty="0">
                <a:latin typeface="PT Sans" panose="020B0503020203020204" pitchFamily="34" charset="77"/>
              </a:rPr>
              <a:t>Austin Wright </a:t>
            </a:r>
            <a:r>
              <a:rPr lang="en-US" dirty="0">
                <a:latin typeface="PT Sans" panose="020B0503020203020204" pitchFamily="34" charset="77"/>
              </a:rPr>
              <a:t>apwright@gatech.edu</a:t>
            </a:r>
            <a:endParaRPr lang="en-US" b="1" dirty="0">
              <a:latin typeface="PT Sans" panose="020B0503020203020204" pitchFamily="34" charset="77"/>
            </a:endParaRPr>
          </a:p>
          <a:p>
            <a:r>
              <a:rPr lang="en-US" b="1" dirty="0">
                <a:latin typeface="PT Sans" panose="020B0503020203020204" pitchFamily="34" charset="77"/>
              </a:rPr>
              <a:t>Chitwan Kaudan</a:t>
            </a:r>
            <a:r>
              <a:rPr lang="en-US" dirty="0">
                <a:latin typeface="PT Sans" panose="020B0503020203020204" pitchFamily="34" charset="77"/>
              </a:rPr>
              <a:t> ckaudan3@gatech.edu</a:t>
            </a:r>
          </a:p>
          <a:p>
            <a:r>
              <a:rPr lang="en-US" b="1" dirty="0">
                <a:latin typeface="PT Sans" panose="020B0503020203020204" pitchFamily="34" charset="77"/>
              </a:rPr>
              <a:t>Frank Whitesell </a:t>
            </a:r>
            <a:r>
              <a:rPr lang="en-US" dirty="0">
                <a:latin typeface="PT Sans" panose="020B0503020203020204" pitchFamily="34" charset="77"/>
              </a:rPr>
              <a:t>fwhitesell3@gatech.edu</a:t>
            </a:r>
            <a:endParaRPr lang="en-US" b="1" dirty="0">
              <a:latin typeface="PT Sans" panose="020B0503020203020204" pitchFamily="34" charset="77"/>
            </a:endParaRPr>
          </a:p>
          <a:p>
            <a:r>
              <a:rPr lang="en-US" b="1" dirty="0">
                <a:latin typeface="PT Sans" panose="020B0503020203020204" pitchFamily="34" charset="77"/>
              </a:rPr>
              <a:t>Lipi Shah </a:t>
            </a:r>
            <a:r>
              <a:rPr lang="en-US" dirty="0">
                <a:latin typeface="PT Sans" panose="020B0503020203020204" pitchFamily="34" charset="77"/>
              </a:rPr>
              <a:t>lshah3@gatech.edu</a:t>
            </a:r>
            <a:endParaRPr lang="en-US" b="1" dirty="0">
              <a:latin typeface="PT Sans" panose="020B0503020203020204" pitchFamily="34" charset="77"/>
            </a:endParaRPr>
          </a:p>
        </p:txBody>
      </p:sp>
      <p:sp>
        <p:nvSpPr>
          <p:cNvPr id="28" name="Text Placeholder 27"/>
          <p:cNvSpPr>
            <a:spLocks noGrp="1"/>
          </p:cNvSpPr>
          <p:nvPr>
            <p:ph type="body" sz="quarter" idx="96"/>
          </p:nvPr>
        </p:nvSpPr>
        <p:spPr>
          <a:xfrm>
            <a:off x="576466" y="19072387"/>
            <a:ext cx="7261249" cy="12780985"/>
          </a:xfrm>
        </p:spPr>
        <p:txBody>
          <a:bodyPr/>
          <a:lstStyle/>
          <a:p>
            <a:r>
              <a:rPr lang="en-US" sz="3200" b="1" dirty="0">
                <a:latin typeface="PT Sans" panose="020B0503020203020204" pitchFamily="34" charset="77"/>
              </a:rPr>
              <a:t>Gathering Data</a:t>
            </a:r>
          </a:p>
          <a:p>
            <a:r>
              <a:rPr lang="en-US" dirty="0">
                <a:solidFill>
                  <a:schemeClr val="tx1"/>
                </a:solidFill>
                <a:latin typeface="PT Sans" panose="020B0503020203020204" pitchFamily="34" charset="77"/>
              </a:rPr>
              <a:t>We downloaded data from international organizations such as The World Bank, International Monetary Fund, etc. and extracted the following metrics (Table 1). Our final dataset was approximately 1M rows (86 MB).</a:t>
            </a:r>
          </a:p>
          <a:p>
            <a:endParaRPr lang="en-US" sz="1000" dirty="0">
              <a:solidFill>
                <a:schemeClr val="tx1"/>
              </a:solidFill>
              <a:latin typeface="PT Sans" panose="020B0503020203020204" pitchFamily="34" charset="77"/>
            </a:endParaRPr>
          </a:p>
          <a:p>
            <a:r>
              <a:rPr lang="en-US" b="1" dirty="0">
                <a:latin typeface="PT Sans" panose="020B0503020203020204" pitchFamily="34" charset="77"/>
              </a:rPr>
              <a:t>Table 1</a:t>
            </a: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1800" b="1" dirty="0">
              <a:latin typeface="PT Sans" panose="020B0503020203020204" pitchFamily="34" charset="77"/>
            </a:endParaRPr>
          </a:p>
          <a:p>
            <a:r>
              <a:rPr lang="en-US" sz="3200" b="1" dirty="0">
                <a:latin typeface="PT Sans" panose="020B0503020203020204" pitchFamily="34" charset="77"/>
              </a:rPr>
              <a:t>Standardizing Data</a:t>
            </a:r>
          </a:p>
          <a:p>
            <a:r>
              <a:rPr lang="en-US" dirty="0">
                <a:solidFill>
                  <a:schemeClr val="tx1"/>
                </a:solidFill>
                <a:latin typeface="PT Sans" panose="020B0503020203020204" pitchFamily="34" charset="77"/>
              </a:rPr>
              <a:t>We chose to only represent 194 modern day countries and linearly imputed missing values, so each metric was reported on an annual timescale from 1960-2015. Each metric was represented as edge between a source and target country. Node attributes (e.g. population) were represented as self-edges.</a:t>
            </a:r>
          </a:p>
          <a:p>
            <a:endParaRPr lang="en-US" dirty="0">
              <a:latin typeface="PT Sans" panose="020B0503020203020204" pitchFamily="34" charset="77"/>
            </a:endParaRPr>
          </a:p>
        </p:txBody>
      </p:sp>
      <p:sp>
        <p:nvSpPr>
          <p:cNvPr id="30" name="Text Placeholder 29"/>
          <p:cNvSpPr>
            <a:spLocks noGrp="1"/>
          </p:cNvSpPr>
          <p:nvPr>
            <p:ph type="body" sz="quarter" idx="151"/>
          </p:nvPr>
        </p:nvSpPr>
        <p:spPr>
          <a:xfrm>
            <a:off x="3505967" y="3874428"/>
            <a:ext cx="20420066" cy="1027157"/>
          </a:xfrm>
        </p:spPr>
        <p:txBody>
          <a:bodyPr>
            <a:normAutofit/>
          </a:bodyPr>
          <a:lstStyle/>
          <a:p>
            <a:r>
              <a:rPr lang="en-US" sz="4800" dirty="0">
                <a:latin typeface="PT Sans" panose="020B0503020203020204" pitchFamily="34" charset="77"/>
              </a:rPr>
              <a:t>Austin Himschoot, Austin Wright, Chitwan Kaudan, Frank Whitesell, Lipi Shah</a:t>
            </a:r>
            <a:endParaRPr lang="en-US" sz="4800" dirty="0">
              <a:solidFill>
                <a:schemeClr val="accent5">
                  <a:lumMod val="50000"/>
                </a:schemeClr>
              </a:solidFill>
              <a:latin typeface="PT Sans" panose="020B0503020203020204" pitchFamily="34" charset="77"/>
            </a:endParaRPr>
          </a:p>
        </p:txBody>
      </p:sp>
      <p:sp>
        <p:nvSpPr>
          <p:cNvPr id="31" name="Text Placeholder 30"/>
          <p:cNvSpPr>
            <a:spLocks noGrp="1"/>
          </p:cNvSpPr>
          <p:nvPr>
            <p:ph type="body" sz="quarter" idx="153"/>
          </p:nvPr>
        </p:nvSpPr>
        <p:spPr>
          <a:xfrm>
            <a:off x="3468362" y="781113"/>
            <a:ext cx="20420066" cy="2858146"/>
          </a:xfrm>
        </p:spPr>
        <p:txBody>
          <a:bodyPr>
            <a:normAutofit fontScale="77500" lnSpcReduction="20000"/>
          </a:bodyPr>
          <a:lstStyle/>
          <a:p>
            <a:r>
              <a:rPr lang="en-US" b="1" dirty="0">
                <a:solidFill>
                  <a:schemeClr val="accent5">
                    <a:lumMod val="50000"/>
                  </a:schemeClr>
                </a:solidFill>
                <a:latin typeface="PT Sans" panose="020B0503020203020204" pitchFamily="34" charset="77"/>
                <a:ea typeface="Menlo" panose="020B0609030804020204" pitchFamily="49" charset="0"/>
                <a:cs typeface="Menlo" panose="020B0609030804020204" pitchFamily="49" charset="0"/>
              </a:rPr>
              <a:t>Estimating Impac</a:t>
            </a:r>
            <a:r>
              <a:rPr lang="en-US" dirty="0">
                <a:latin typeface="PT Sans" panose="020B0503020203020204" pitchFamily="34" charset="77"/>
                <a:ea typeface="Menlo" panose="020B0609030804020204" pitchFamily="49" charset="0"/>
                <a:cs typeface="Menlo" panose="020B0609030804020204" pitchFamily="49" charset="0"/>
              </a:rPr>
              <a:t>t of Climate </a:t>
            </a:r>
          </a:p>
          <a:p>
            <a:r>
              <a:rPr lang="en-US" dirty="0">
                <a:latin typeface="PT Sans" panose="020B0503020203020204" pitchFamily="34" charset="77"/>
                <a:ea typeface="Menlo" panose="020B0609030804020204" pitchFamily="49" charset="0"/>
                <a:cs typeface="Menlo" panose="020B0609030804020204" pitchFamily="49" charset="0"/>
              </a:rPr>
              <a:t>Change on </a:t>
            </a:r>
            <a:r>
              <a:rPr lang="en-US" b="1" dirty="0">
                <a:solidFill>
                  <a:schemeClr val="accent5">
                    <a:lumMod val="50000"/>
                  </a:schemeClr>
                </a:solidFill>
                <a:latin typeface="PT Sans" panose="020B0503020203020204" pitchFamily="34" charset="77"/>
                <a:ea typeface="Menlo" panose="020B0609030804020204" pitchFamily="49" charset="0"/>
                <a:cs typeface="Menlo" panose="020B0609030804020204" pitchFamily="49" charset="0"/>
              </a:rPr>
              <a:t>Human Migration</a:t>
            </a:r>
          </a:p>
        </p:txBody>
      </p:sp>
      <p:pic>
        <p:nvPicPr>
          <p:cNvPr id="3" name="Picture 2">
            <a:extLst>
              <a:ext uri="{FF2B5EF4-FFF2-40B4-BE49-F238E27FC236}">
                <a16:creationId xmlns:a16="http://schemas.microsoft.com/office/drawing/2014/main" id="{640A4C35-E18D-4342-A4B9-225D57781982}"/>
              </a:ext>
            </a:extLst>
          </p:cNvPr>
          <p:cNvPicPr>
            <a:picLocks noChangeAspect="1"/>
          </p:cNvPicPr>
          <p:nvPr/>
        </p:nvPicPr>
        <p:blipFill>
          <a:blip r:embed="rId3"/>
          <a:stretch>
            <a:fillRect/>
          </a:stretch>
        </p:blipFill>
        <p:spPr>
          <a:xfrm>
            <a:off x="22401990" y="1040464"/>
            <a:ext cx="3909025" cy="1652865"/>
          </a:xfrm>
          <a:prstGeom prst="rect">
            <a:avLst/>
          </a:prstGeom>
        </p:spPr>
      </p:pic>
      <p:grpSp>
        <p:nvGrpSpPr>
          <p:cNvPr id="19" name="Group 18">
            <a:extLst>
              <a:ext uri="{FF2B5EF4-FFF2-40B4-BE49-F238E27FC236}">
                <a16:creationId xmlns:a16="http://schemas.microsoft.com/office/drawing/2014/main" id="{5477FADE-FF56-AE4D-9642-E95B09E0A176}"/>
              </a:ext>
            </a:extLst>
          </p:cNvPr>
          <p:cNvGrpSpPr/>
          <p:nvPr/>
        </p:nvGrpSpPr>
        <p:grpSpPr>
          <a:xfrm>
            <a:off x="1300706" y="236302"/>
            <a:ext cx="3582559" cy="3364490"/>
            <a:chOff x="945106" y="236302"/>
            <a:chExt cx="3582559" cy="3364490"/>
          </a:xfrm>
        </p:grpSpPr>
        <p:pic>
          <p:nvPicPr>
            <p:cNvPr id="32" name="Picture 31">
              <a:extLst>
                <a:ext uri="{FF2B5EF4-FFF2-40B4-BE49-F238E27FC236}">
                  <a16:creationId xmlns:a16="http://schemas.microsoft.com/office/drawing/2014/main" id="{3498B070-4A49-FF40-815B-01EBC77D89B3}"/>
                </a:ext>
              </a:extLst>
            </p:cNvPr>
            <p:cNvPicPr>
              <a:picLocks noChangeAspect="1"/>
            </p:cNvPicPr>
            <p:nvPr/>
          </p:nvPicPr>
          <p:blipFill>
            <a:blip r:embed="rId4">
              <a:clrChange>
                <a:clrFrom>
                  <a:srgbClr val="FEFEFE"/>
                </a:clrFrom>
                <a:clrTo>
                  <a:srgbClr val="FEFEFE">
                    <a:alpha val="0"/>
                  </a:srgbClr>
                </a:clrTo>
              </a:clrChange>
              <a:grayscl/>
            </a:blip>
            <a:stretch>
              <a:fillRect/>
            </a:stretch>
          </p:blipFill>
          <p:spPr>
            <a:xfrm>
              <a:off x="945106" y="236302"/>
              <a:ext cx="3582559" cy="3364490"/>
            </a:xfrm>
            <a:prstGeom prst="rect">
              <a:avLst/>
            </a:prstGeom>
          </p:spPr>
        </p:pic>
        <p:sp>
          <p:nvSpPr>
            <p:cNvPr id="9" name="Freeform 8">
              <a:extLst>
                <a:ext uri="{FF2B5EF4-FFF2-40B4-BE49-F238E27FC236}">
                  <a16:creationId xmlns:a16="http://schemas.microsoft.com/office/drawing/2014/main" id="{89488525-C674-A94C-808B-48370D3B6883}"/>
                </a:ext>
              </a:extLst>
            </p:cNvPr>
            <p:cNvSpPr/>
            <p:nvPr/>
          </p:nvSpPr>
          <p:spPr>
            <a:xfrm>
              <a:off x="1306352" y="903546"/>
              <a:ext cx="1424491" cy="900540"/>
            </a:xfrm>
            <a:custGeom>
              <a:avLst/>
              <a:gdLst>
                <a:gd name="connsiteX0" fmla="*/ 287670 w 1424491"/>
                <a:gd name="connsiteY0" fmla="*/ 23211 h 900540"/>
                <a:gd name="connsiteX1" fmla="*/ 28178 w 1424491"/>
                <a:gd name="connsiteY1" fmla="*/ 72638 h 900540"/>
                <a:gd name="connsiteX2" fmla="*/ 880794 w 1424491"/>
                <a:gd name="connsiteY2" fmla="*/ 628692 h 900540"/>
                <a:gd name="connsiteX3" fmla="*/ 1412134 w 1424491"/>
                <a:gd name="connsiteY3" fmla="*/ 900540 h 900540"/>
                <a:gd name="connsiteX4" fmla="*/ 1412134 w 1424491"/>
                <a:gd name="connsiteY4" fmla="*/ 900540 h 900540"/>
                <a:gd name="connsiteX5" fmla="*/ 1424491 w 1424491"/>
                <a:gd name="connsiteY5" fmla="*/ 900540 h 9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491" h="900540">
                  <a:moveTo>
                    <a:pt x="287670" y="23211"/>
                  </a:moveTo>
                  <a:cubicBezTo>
                    <a:pt x="108497" y="-2532"/>
                    <a:pt x="-70676" y="-28275"/>
                    <a:pt x="28178" y="72638"/>
                  </a:cubicBezTo>
                  <a:cubicBezTo>
                    <a:pt x="127032" y="173551"/>
                    <a:pt x="650135" y="490708"/>
                    <a:pt x="880794" y="628692"/>
                  </a:cubicBezTo>
                  <a:cubicBezTo>
                    <a:pt x="1111453" y="766676"/>
                    <a:pt x="1412134" y="900540"/>
                    <a:pt x="1412134" y="900540"/>
                  </a:cubicBezTo>
                  <a:lnTo>
                    <a:pt x="1412134" y="900540"/>
                  </a:lnTo>
                  <a:lnTo>
                    <a:pt x="1424491" y="900540"/>
                  </a:lnTo>
                </a:path>
              </a:pathLst>
            </a:custGeom>
            <a:noFill/>
            <a:ln cap="sq">
              <a:solidFill>
                <a:srgbClr val="1F3864"/>
              </a:solidFill>
              <a:headEnd type="none"/>
              <a:tailEnd type="stealth" w="lg" len="med"/>
            </a:ln>
            <a:effectLst>
              <a:glow rad="508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233E8756-102F-9D4E-B035-F46D6486D49A}"/>
                </a:ext>
              </a:extLst>
            </p:cNvPr>
            <p:cNvSpPr/>
            <p:nvPr/>
          </p:nvSpPr>
          <p:spPr>
            <a:xfrm rot="20300664">
              <a:off x="2450073" y="899886"/>
              <a:ext cx="1611828" cy="435429"/>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none" w="med" len="med"/>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7573E078-DA68-3547-86C1-DA070CF2A539}"/>
                </a:ext>
              </a:extLst>
            </p:cNvPr>
            <p:cNvSpPr/>
            <p:nvPr/>
          </p:nvSpPr>
          <p:spPr>
            <a:xfrm rot="21299784">
              <a:off x="2888288" y="1068079"/>
              <a:ext cx="1325467" cy="435429"/>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triangle" w="med" len="med"/>
              <a:tailEnd type="non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471290AB-05FC-0E42-8FC7-E10788EEF4E4}"/>
                </a:ext>
              </a:extLst>
            </p:cNvPr>
            <p:cNvSpPr/>
            <p:nvPr/>
          </p:nvSpPr>
          <p:spPr>
            <a:xfrm rot="12646284">
              <a:off x="3037666" y="2730515"/>
              <a:ext cx="834999" cy="399088"/>
            </a:xfrm>
            <a:custGeom>
              <a:avLst/>
              <a:gdLst>
                <a:gd name="connsiteX0" fmla="*/ 287670 w 1424491"/>
                <a:gd name="connsiteY0" fmla="*/ 23211 h 900540"/>
                <a:gd name="connsiteX1" fmla="*/ 28178 w 1424491"/>
                <a:gd name="connsiteY1" fmla="*/ 72638 h 900540"/>
                <a:gd name="connsiteX2" fmla="*/ 880794 w 1424491"/>
                <a:gd name="connsiteY2" fmla="*/ 628692 h 900540"/>
                <a:gd name="connsiteX3" fmla="*/ 1412134 w 1424491"/>
                <a:gd name="connsiteY3" fmla="*/ 900540 h 900540"/>
                <a:gd name="connsiteX4" fmla="*/ 1412134 w 1424491"/>
                <a:gd name="connsiteY4" fmla="*/ 900540 h 900540"/>
                <a:gd name="connsiteX5" fmla="*/ 1424491 w 1424491"/>
                <a:gd name="connsiteY5" fmla="*/ 900540 h 9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491" h="900540">
                  <a:moveTo>
                    <a:pt x="287670" y="23211"/>
                  </a:moveTo>
                  <a:cubicBezTo>
                    <a:pt x="108497" y="-2532"/>
                    <a:pt x="-70676" y="-28275"/>
                    <a:pt x="28178" y="72638"/>
                  </a:cubicBezTo>
                  <a:cubicBezTo>
                    <a:pt x="127032" y="173551"/>
                    <a:pt x="650135" y="490708"/>
                    <a:pt x="880794" y="628692"/>
                  </a:cubicBezTo>
                  <a:cubicBezTo>
                    <a:pt x="1111453" y="766676"/>
                    <a:pt x="1412134" y="900540"/>
                    <a:pt x="1412134" y="900540"/>
                  </a:cubicBezTo>
                  <a:lnTo>
                    <a:pt x="1412134" y="900540"/>
                  </a:lnTo>
                  <a:lnTo>
                    <a:pt x="1424491" y="900540"/>
                  </a:lnTo>
                </a:path>
              </a:pathLst>
            </a:custGeom>
            <a:noFill/>
            <a:ln cap="sq">
              <a:solidFill>
                <a:srgbClr val="1F3864"/>
              </a:solidFill>
              <a:headEnd type="none"/>
              <a:tailEnd type="stealth" w="lg" len="med"/>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C4A752CD-CE60-F242-9773-54AFEC990463}"/>
                </a:ext>
              </a:extLst>
            </p:cNvPr>
            <p:cNvSpPr/>
            <p:nvPr/>
          </p:nvSpPr>
          <p:spPr>
            <a:xfrm>
              <a:off x="3670126" y="1853852"/>
              <a:ext cx="450937" cy="663880"/>
            </a:xfrm>
            <a:custGeom>
              <a:avLst/>
              <a:gdLst>
                <a:gd name="connsiteX0" fmla="*/ 413359 w 450937"/>
                <a:gd name="connsiteY0" fmla="*/ 0 h 663880"/>
                <a:gd name="connsiteX1" fmla="*/ 450937 w 450937"/>
                <a:gd name="connsiteY1" fmla="*/ 137786 h 663880"/>
                <a:gd name="connsiteX2" fmla="*/ 413359 w 450937"/>
                <a:gd name="connsiteY2" fmla="*/ 325677 h 663880"/>
                <a:gd name="connsiteX3" fmla="*/ 275573 w 450937"/>
                <a:gd name="connsiteY3" fmla="*/ 488515 h 663880"/>
                <a:gd name="connsiteX4" fmla="*/ 0 w 450937"/>
                <a:gd name="connsiteY4" fmla="*/ 663880 h 663880"/>
                <a:gd name="connsiteX5" fmla="*/ 0 w 450937"/>
                <a:gd name="connsiteY5" fmla="*/ 663880 h 6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37" h="663880">
                  <a:moveTo>
                    <a:pt x="413359" y="0"/>
                  </a:moveTo>
                  <a:cubicBezTo>
                    <a:pt x="432148" y="41753"/>
                    <a:pt x="450937" y="83507"/>
                    <a:pt x="450937" y="137786"/>
                  </a:cubicBezTo>
                  <a:cubicBezTo>
                    <a:pt x="450937" y="192065"/>
                    <a:pt x="442586" y="267222"/>
                    <a:pt x="413359" y="325677"/>
                  </a:cubicBezTo>
                  <a:cubicBezTo>
                    <a:pt x="384132" y="384132"/>
                    <a:pt x="344466" y="432148"/>
                    <a:pt x="275573" y="488515"/>
                  </a:cubicBezTo>
                  <a:cubicBezTo>
                    <a:pt x="206680" y="544882"/>
                    <a:pt x="0" y="663880"/>
                    <a:pt x="0" y="663880"/>
                  </a:cubicBezTo>
                  <a:lnTo>
                    <a:pt x="0" y="663880"/>
                  </a:lnTo>
                </a:path>
              </a:pathLst>
            </a:custGeom>
            <a:noFill/>
            <a:ln>
              <a:solidFill>
                <a:srgbClr val="1F3864"/>
              </a:solidFill>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2D9EC35A-9BE2-7C4B-A88D-6BB1C7B4E353}"/>
                </a:ext>
              </a:extLst>
            </p:cNvPr>
            <p:cNvSpPr/>
            <p:nvPr/>
          </p:nvSpPr>
          <p:spPr>
            <a:xfrm rot="10800000">
              <a:off x="1327026" y="2277575"/>
              <a:ext cx="1114275" cy="598702"/>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none" w="med" len="med"/>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BD0FAB61-18C5-C24C-B859-EE096F36BE55}"/>
                </a:ext>
              </a:extLst>
            </p:cNvPr>
            <p:cNvSpPr/>
            <p:nvPr/>
          </p:nvSpPr>
          <p:spPr>
            <a:xfrm rot="6242703">
              <a:off x="3058959" y="2692585"/>
              <a:ext cx="240518" cy="551728"/>
            </a:xfrm>
            <a:custGeom>
              <a:avLst/>
              <a:gdLst>
                <a:gd name="connsiteX0" fmla="*/ 413359 w 450937"/>
                <a:gd name="connsiteY0" fmla="*/ 0 h 663880"/>
                <a:gd name="connsiteX1" fmla="*/ 450937 w 450937"/>
                <a:gd name="connsiteY1" fmla="*/ 137786 h 663880"/>
                <a:gd name="connsiteX2" fmla="*/ 413359 w 450937"/>
                <a:gd name="connsiteY2" fmla="*/ 325677 h 663880"/>
                <a:gd name="connsiteX3" fmla="*/ 275573 w 450937"/>
                <a:gd name="connsiteY3" fmla="*/ 488515 h 663880"/>
                <a:gd name="connsiteX4" fmla="*/ 0 w 450937"/>
                <a:gd name="connsiteY4" fmla="*/ 663880 h 663880"/>
                <a:gd name="connsiteX5" fmla="*/ 0 w 450937"/>
                <a:gd name="connsiteY5" fmla="*/ 663880 h 6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37" h="663880">
                  <a:moveTo>
                    <a:pt x="413359" y="0"/>
                  </a:moveTo>
                  <a:cubicBezTo>
                    <a:pt x="432148" y="41753"/>
                    <a:pt x="450937" y="83507"/>
                    <a:pt x="450937" y="137786"/>
                  </a:cubicBezTo>
                  <a:cubicBezTo>
                    <a:pt x="450937" y="192065"/>
                    <a:pt x="442586" y="267222"/>
                    <a:pt x="413359" y="325677"/>
                  </a:cubicBezTo>
                  <a:cubicBezTo>
                    <a:pt x="384132" y="384132"/>
                    <a:pt x="344466" y="432148"/>
                    <a:pt x="275573" y="488515"/>
                  </a:cubicBezTo>
                  <a:cubicBezTo>
                    <a:pt x="206680" y="544882"/>
                    <a:pt x="0" y="663880"/>
                    <a:pt x="0" y="663880"/>
                  </a:cubicBezTo>
                  <a:lnTo>
                    <a:pt x="0" y="663880"/>
                  </a:lnTo>
                </a:path>
              </a:pathLst>
            </a:custGeom>
            <a:noFill/>
            <a:ln>
              <a:solidFill>
                <a:srgbClr val="1F3864"/>
              </a:solidFill>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descr="A picture containing clock&#10;&#10;Description automatically generated">
            <a:extLst>
              <a:ext uri="{FF2B5EF4-FFF2-40B4-BE49-F238E27FC236}">
                <a16:creationId xmlns:a16="http://schemas.microsoft.com/office/drawing/2014/main" id="{3E76D3A5-45FA-C845-B116-0F92BCB2EF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5774" y="10716636"/>
            <a:ext cx="10050420" cy="2255478"/>
          </a:xfrm>
          <a:prstGeom prst="rect">
            <a:avLst/>
          </a:prstGeom>
        </p:spPr>
      </p:pic>
      <p:sp>
        <p:nvSpPr>
          <p:cNvPr id="8" name="TextBox 7">
            <a:extLst>
              <a:ext uri="{FF2B5EF4-FFF2-40B4-BE49-F238E27FC236}">
                <a16:creationId xmlns:a16="http://schemas.microsoft.com/office/drawing/2014/main" id="{68955DC0-1ECE-1148-A85E-40B09739E9AC}"/>
              </a:ext>
            </a:extLst>
          </p:cNvPr>
          <p:cNvSpPr txBox="1"/>
          <p:nvPr/>
        </p:nvSpPr>
        <p:spPr>
          <a:xfrm>
            <a:off x="18741211" y="10211256"/>
            <a:ext cx="7674371" cy="3170099"/>
          </a:xfrm>
          <a:prstGeom prst="rect">
            <a:avLst/>
          </a:prstGeom>
          <a:noFill/>
        </p:spPr>
        <p:txBody>
          <a:bodyPr wrap="square" rtlCol="0">
            <a:spAutoFit/>
          </a:bodyPr>
          <a:lstStyle/>
          <a:p>
            <a:r>
              <a:rPr lang="en-US" sz="3200" b="1" dirty="0">
                <a:solidFill>
                  <a:srgbClr val="1F3864"/>
                </a:solidFill>
                <a:latin typeface="PT Sans" panose="020B0503020203020204" pitchFamily="34" charset="77"/>
                <a:cs typeface="Times New Roman" panose="02020603050405020304" pitchFamily="18" charset="0"/>
              </a:rPr>
              <a:t>Why GAMs?</a:t>
            </a:r>
            <a:r>
              <a:rPr lang="en-US" sz="2400" b="1" dirty="0">
                <a:solidFill>
                  <a:srgbClr val="1F3864"/>
                </a:solidFill>
                <a:latin typeface="PT Sans" panose="020B0503020203020204" pitchFamily="34" charset="77"/>
                <a:cs typeface="Times New Roman" panose="02020603050405020304" pitchFamily="18" charset="0"/>
              </a:rPr>
              <a:t> </a:t>
            </a:r>
          </a:p>
          <a:p>
            <a:r>
              <a:rPr lang="en-US" sz="2400" dirty="0">
                <a:latin typeface="PT Sans" panose="020B0503020203020204" pitchFamily="34" charset="77"/>
                <a:cs typeface="Times New Roman" panose="02020603050405020304" pitchFamily="18" charset="0"/>
              </a:rPr>
              <a:t>We are analyzing a complex set of the determinants of migration. GAMs help reduce the noise of the predictor variables and help capture the diversity of relationships between the predictors and the response. Since we are interested in each explanatory variable’s contribution to the predicted migration flow between two countries, a GAM enables a clear visual interpretation of the results.</a:t>
            </a:r>
          </a:p>
        </p:txBody>
      </p:sp>
      <p:sp>
        <p:nvSpPr>
          <p:cNvPr id="10" name="TextBox 9">
            <a:extLst>
              <a:ext uri="{FF2B5EF4-FFF2-40B4-BE49-F238E27FC236}">
                <a16:creationId xmlns:a16="http://schemas.microsoft.com/office/drawing/2014/main" id="{64A80C6E-5C97-264A-9C03-1092BFAC6FB4}"/>
              </a:ext>
            </a:extLst>
          </p:cNvPr>
          <p:cNvSpPr txBox="1"/>
          <p:nvPr/>
        </p:nvSpPr>
        <p:spPr>
          <a:xfrm>
            <a:off x="8011098" y="13230865"/>
            <a:ext cx="18806185" cy="1323439"/>
          </a:xfrm>
          <a:prstGeom prst="rect">
            <a:avLst/>
          </a:prstGeom>
          <a:noFill/>
        </p:spPr>
        <p:txBody>
          <a:bodyPr wrap="square" rtlCol="0">
            <a:spAutoFit/>
          </a:bodyPr>
          <a:lstStyle/>
          <a:p>
            <a:r>
              <a:rPr lang="en-US" sz="3200" b="1" dirty="0">
                <a:solidFill>
                  <a:srgbClr val="1F3864"/>
                </a:solidFill>
                <a:latin typeface="PT Sans" panose="020B0503020203020204" pitchFamily="34" charset="77"/>
                <a:cs typeface="Times New Roman" panose="02020603050405020304" pitchFamily="18" charset="0"/>
              </a:rPr>
              <a:t>What’s New? </a:t>
            </a:r>
          </a:p>
          <a:p>
            <a:pPr marL="457200" indent="-457200">
              <a:buFont typeface="+mj-lt"/>
              <a:buAutoNum type="arabicPeriod"/>
            </a:pPr>
            <a:r>
              <a:rPr lang="en-US" sz="2400" dirty="0">
                <a:latin typeface="PT Sans" panose="020B0503020203020204" pitchFamily="34" charset="77"/>
                <a:cs typeface="Times New Roman" panose="02020603050405020304" pitchFamily="18" charset="0"/>
              </a:rPr>
              <a:t>Building a comprehensive model incorporating different causes of migration (economic, demographic, environmental)</a:t>
            </a:r>
          </a:p>
          <a:p>
            <a:pPr marL="457200" indent="-457200">
              <a:buFont typeface="+mj-lt"/>
              <a:buAutoNum type="arabicPeriod"/>
            </a:pPr>
            <a:r>
              <a:rPr lang="en-US" sz="2400" dirty="0">
                <a:latin typeface="PT Sans" panose="020B0503020203020204" pitchFamily="34" charset="77"/>
                <a:cs typeface="Times New Roman" panose="02020603050405020304" pitchFamily="18" charset="0"/>
              </a:rPr>
              <a:t>Using a GAM to estimate flows and incorporating climate change indicators as explanatory variables</a:t>
            </a:r>
          </a:p>
        </p:txBody>
      </p:sp>
      <p:sp>
        <p:nvSpPr>
          <p:cNvPr id="11" name="TextBox 10">
            <a:extLst>
              <a:ext uri="{FF2B5EF4-FFF2-40B4-BE49-F238E27FC236}">
                <a16:creationId xmlns:a16="http://schemas.microsoft.com/office/drawing/2014/main" id="{1FF4E340-3662-7346-9196-E852798BD446}"/>
              </a:ext>
            </a:extLst>
          </p:cNvPr>
          <p:cNvSpPr txBox="1"/>
          <p:nvPr/>
        </p:nvSpPr>
        <p:spPr>
          <a:xfrm>
            <a:off x="8025774" y="14758517"/>
            <a:ext cx="18791510" cy="2431435"/>
          </a:xfrm>
          <a:prstGeom prst="rect">
            <a:avLst/>
          </a:prstGeom>
          <a:noFill/>
        </p:spPr>
        <p:txBody>
          <a:bodyPr wrap="square" rtlCol="0">
            <a:spAutoFit/>
          </a:bodyPr>
          <a:lstStyle/>
          <a:p>
            <a:r>
              <a:rPr lang="en-US" sz="3200" b="1" dirty="0">
                <a:solidFill>
                  <a:srgbClr val="1F3864"/>
                </a:solidFill>
                <a:latin typeface="PT Sans" panose="020B0503020203020204" pitchFamily="34" charset="77"/>
                <a:cs typeface="Times New Roman" panose="02020603050405020304" pitchFamily="18" charset="0"/>
              </a:rPr>
              <a:t>Visualization </a:t>
            </a:r>
          </a:p>
          <a:p>
            <a:r>
              <a:rPr lang="en-US" sz="2400" dirty="0">
                <a:latin typeface="PT Sans" panose="020B0503020203020204" pitchFamily="34" charset="77"/>
                <a:cs typeface="Times New Roman" panose="02020603050405020304" pitchFamily="18" charset="0"/>
              </a:rPr>
              <a:t>The visualization combines D3 and R Shiny to create an interactive chord diagram that generates a waterfall chart for individual chords. Shiny allows the visualization to be hosted locally and without Internet access. The chord diagram helps the user visualize the top 50 migration flows in and out of select countries for a given year; it provides an intuitive interpretation of flow sizes. The waterfall chart illustrates the contribution of each factor to the overall migration flow prediction in order of magnitude. Together, they can identify strong migration flows and the factors that caused them. </a:t>
            </a:r>
            <a:endParaRPr lang="en-US" sz="2400" b="1" dirty="0">
              <a:latin typeface="PT Sans" panose="020B0503020203020204" pitchFamily="34" charset="77"/>
              <a:cs typeface="Times New Roman" panose="02020603050405020304" pitchFamily="18" charset="0"/>
            </a:endParaRPr>
          </a:p>
        </p:txBody>
      </p:sp>
      <p:sp>
        <p:nvSpPr>
          <p:cNvPr id="39" name="TextBox 38">
            <a:extLst>
              <a:ext uri="{FF2B5EF4-FFF2-40B4-BE49-F238E27FC236}">
                <a16:creationId xmlns:a16="http://schemas.microsoft.com/office/drawing/2014/main" id="{9BAF679A-8DAA-2C49-9682-8801A7F9155C}"/>
              </a:ext>
            </a:extLst>
          </p:cNvPr>
          <p:cNvSpPr txBox="1"/>
          <p:nvPr/>
        </p:nvSpPr>
        <p:spPr>
          <a:xfrm>
            <a:off x="8011099" y="10256994"/>
            <a:ext cx="9783350"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Figure 1</a:t>
            </a:r>
            <a:endParaRPr lang="en-US" sz="1800" b="1" dirty="0">
              <a:latin typeface="PT Sans" panose="020B0503020203020204" pitchFamily="34" charset="77"/>
              <a:cs typeface="Times New Roman" panose="02020603050405020304" pitchFamily="18" charset="0"/>
            </a:endParaRPr>
          </a:p>
        </p:txBody>
      </p:sp>
      <p:pic>
        <p:nvPicPr>
          <p:cNvPr id="41" name="Picture 40">
            <a:extLst>
              <a:ext uri="{FF2B5EF4-FFF2-40B4-BE49-F238E27FC236}">
                <a16:creationId xmlns:a16="http://schemas.microsoft.com/office/drawing/2014/main" id="{1AD4E941-BA20-404A-B1F5-65658F01DFAA}"/>
              </a:ext>
            </a:extLst>
          </p:cNvPr>
          <p:cNvPicPr>
            <a:picLocks noChangeAspect="1"/>
          </p:cNvPicPr>
          <p:nvPr/>
        </p:nvPicPr>
        <p:blipFill>
          <a:blip r:embed="rId6"/>
          <a:stretch>
            <a:fillRect/>
          </a:stretch>
        </p:blipFill>
        <p:spPr>
          <a:xfrm>
            <a:off x="14410664" y="5056600"/>
            <a:ext cx="1170497" cy="1170497"/>
          </a:xfrm>
          <a:prstGeom prst="rect">
            <a:avLst/>
          </a:prstGeom>
        </p:spPr>
      </p:pic>
      <p:grpSp>
        <p:nvGrpSpPr>
          <p:cNvPr id="46" name="Group 45">
            <a:extLst>
              <a:ext uri="{FF2B5EF4-FFF2-40B4-BE49-F238E27FC236}">
                <a16:creationId xmlns:a16="http://schemas.microsoft.com/office/drawing/2014/main" id="{14395B41-D718-7542-9076-73C45A825736}"/>
              </a:ext>
            </a:extLst>
          </p:cNvPr>
          <p:cNvGrpSpPr/>
          <p:nvPr/>
        </p:nvGrpSpPr>
        <p:grpSpPr>
          <a:xfrm>
            <a:off x="2252925" y="17675223"/>
            <a:ext cx="1287254" cy="1287254"/>
            <a:chOff x="9312314" y="17531606"/>
            <a:chExt cx="1287254" cy="1287254"/>
          </a:xfrm>
        </p:grpSpPr>
        <p:sp>
          <p:nvSpPr>
            <p:cNvPr id="43" name="Oval 42">
              <a:extLst>
                <a:ext uri="{FF2B5EF4-FFF2-40B4-BE49-F238E27FC236}">
                  <a16:creationId xmlns:a16="http://schemas.microsoft.com/office/drawing/2014/main" id="{0E69DABA-E1E7-2F4D-B225-DFE4D9B762FC}"/>
                </a:ext>
              </a:extLst>
            </p:cNvPr>
            <p:cNvSpPr/>
            <p:nvPr/>
          </p:nvSpPr>
          <p:spPr>
            <a:xfrm>
              <a:off x="9312314" y="17531606"/>
              <a:ext cx="1287254" cy="12872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pic>
          <p:nvPicPr>
            <p:cNvPr id="29" name="Picture 28">
              <a:extLst>
                <a:ext uri="{FF2B5EF4-FFF2-40B4-BE49-F238E27FC236}">
                  <a16:creationId xmlns:a16="http://schemas.microsoft.com/office/drawing/2014/main" id="{E919E9C3-CBC5-BA4C-8F48-F65D9AED9711}"/>
                </a:ext>
              </a:extLst>
            </p:cNvPr>
            <p:cNvPicPr>
              <a:picLocks noChangeAspect="1"/>
            </p:cNvPicPr>
            <p:nvPr/>
          </p:nvPicPr>
          <p:blipFill>
            <a:blip r:embed="rId7"/>
            <a:stretch>
              <a:fillRect/>
            </a:stretch>
          </p:blipFill>
          <p:spPr>
            <a:xfrm>
              <a:off x="9445931" y="17660580"/>
              <a:ext cx="1034997" cy="1034997"/>
            </a:xfrm>
            <a:prstGeom prst="rect">
              <a:avLst/>
            </a:prstGeom>
          </p:spPr>
        </p:pic>
      </p:grpSp>
      <p:pic>
        <p:nvPicPr>
          <p:cNvPr id="49" name="Picture 48">
            <a:extLst>
              <a:ext uri="{FF2B5EF4-FFF2-40B4-BE49-F238E27FC236}">
                <a16:creationId xmlns:a16="http://schemas.microsoft.com/office/drawing/2014/main" id="{BB2C1E68-5702-2E45-B7ED-56D30881C49E}"/>
              </a:ext>
            </a:extLst>
          </p:cNvPr>
          <p:cNvPicPr>
            <a:picLocks noChangeAspect="1"/>
          </p:cNvPicPr>
          <p:nvPr/>
        </p:nvPicPr>
        <p:blipFill>
          <a:blip r:embed="rId8"/>
          <a:stretch>
            <a:fillRect/>
          </a:stretch>
        </p:blipFill>
        <p:spPr>
          <a:xfrm>
            <a:off x="12420299" y="17708146"/>
            <a:ext cx="1295702" cy="1295702"/>
          </a:xfrm>
          <a:prstGeom prst="rect">
            <a:avLst/>
          </a:prstGeom>
        </p:spPr>
      </p:pic>
      <p:grpSp>
        <p:nvGrpSpPr>
          <p:cNvPr id="52" name="Group 51">
            <a:extLst>
              <a:ext uri="{FF2B5EF4-FFF2-40B4-BE49-F238E27FC236}">
                <a16:creationId xmlns:a16="http://schemas.microsoft.com/office/drawing/2014/main" id="{97D2EBA5-C5C1-FB41-B739-758535A8B53A}"/>
              </a:ext>
            </a:extLst>
          </p:cNvPr>
          <p:cNvGrpSpPr/>
          <p:nvPr/>
        </p:nvGrpSpPr>
        <p:grpSpPr>
          <a:xfrm>
            <a:off x="16046245" y="19779879"/>
            <a:ext cx="10864912" cy="9535122"/>
            <a:chOff x="15350387" y="19524548"/>
            <a:chExt cx="10864912" cy="9535122"/>
          </a:xfrm>
        </p:grpSpPr>
        <p:pic>
          <p:nvPicPr>
            <p:cNvPr id="4" name="Picture 3" descr="A picture containing accessory, umbrella, holding, beach&#10;&#10;Description automatically generated">
              <a:extLst>
                <a:ext uri="{FF2B5EF4-FFF2-40B4-BE49-F238E27FC236}">
                  <a16:creationId xmlns:a16="http://schemas.microsoft.com/office/drawing/2014/main" id="{66B660F0-781F-C547-8369-F44C9A62A5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350387" y="19755381"/>
              <a:ext cx="10864912" cy="9304289"/>
            </a:xfrm>
            <a:prstGeom prst="rect">
              <a:avLst/>
            </a:prstGeom>
          </p:spPr>
        </p:pic>
        <p:sp>
          <p:nvSpPr>
            <p:cNvPr id="50" name="TextBox 49">
              <a:extLst>
                <a:ext uri="{FF2B5EF4-FFF2-40B4-BE49-F238E27FC236}">
                  <a16:creationId xmlns:a16="http://schemas.microsoft.com/office/drawing/2014/main" id="{24B7CE92-4014-E94A-819B-744A05A1CED0}"/>
                </a:ext>
              </a:extLst>
            </p:cNvPr>
            <p:cNvSpPr txBox="1"/>
            <p:nvPr/>
          </p:nvSpPr>
          <p:spPr>
            <a:xfrm>
              <a:off x="15977279" y="19524548"/>
              <a:ext cx="8409558"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Figure 2</a:t>
              </a:r>
              <a:endParaRPr lang="en-US" sz="1800" b="1" dirty="0">
                <a:latin typeface="PT Sans" panose="020B0503020203020204" pitchFamily="34" charset="77"/>
                <a:cs typeface="Times New Roman" panose="02020603050405020304" pitchFamily="18" charset="0"/>
              </a:endParaRPr>
            </a:p>
          </p:txBody>
        </p:sp>
      </p:grpSp>
      <p:grpSp>
        <p:nvGrpSpPr>
          <p:cNvPr id="53" name="Group 52">
            <a:extLst>
              <a:ext uri="{FF2B5EF4-FFF2-40B4-BE49-F238E27FC236}">
                <a16:creationId xmlns:a16="http://schemas.microsoft.com/office/drawing/2014/main" id="{0E5F32FB-B328-7445-8FE3-AE9AC1EC544D}"/>
              </a:ext>
            </a:extLst>
          </p:cNvPr>
          <p:cNvGrpSpPr/>
          <p:nvPr/>
        </p:nvGrpSpPr>
        <p:grpSpPr>
          <a:xfrm>
            <a:off x="16278295" y="29954764"/>
            <a:ext cx="10449483" cy="5742141"/>
            <a:chOff x="15571709" y="28901798"/>
            <a:chExt cx="10449483" cy="5742141"/>
          </a:xfrm>
        </p:grpSpPr>
        <p:pic>
          <p:nvPicPr>
            <p:cNvPr id="6" name="Picture 5" descr="A close up of text on a white background&#10;&#10;Description automatically generated">
              <a:extLst>
                <a:ext uri="{FF2B5EF4-FFF2-40B4-BE49-F238E27FC236}">
                  <a16:creationId xmlns:a16="http://schemas.microsoft.com/office/drawing/2014/main" id="{76C592C6-0C18-214D-A5BC-358D61662AF4}"/>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r="7435"/>
            <a:stretch/>
          </p:blipFill>
          <p:spPr>
            <a:xfrm>
              <a:off x="15571709" y="29443112"/>
              <a:ext cx="10449483" cy="5200827"/>
            </a:xfrm>
            <a:prstGeom prst="rect">
              <a:avLst/>
            </a:prstGeom>
          </p:spPr>
        </p:pic>
        <p:sp>
          <p:nvSpPr>
            <p:cNvPr id="51" name="TextBox 50">
              <a:extLst>
                <a:ext uri="{FF2B5EF4-FFF2-40B4-BE49-F238E27FC236}">
                  <a16:creationId xmlns:a16="http://schemas.microsoft.com/office/drawing/2014/main" id="{DBB17151-1363-9B47-B2DB-9BDDB90B7978}"/>
                </a:ext>
              </a:extLst>
            </p:cNvPr>
            <p:cNvSpPr txBox="1"/>
            <p:nvPr/>
          </p:nvSpPr>
          <p:spPr>
            <a:xfrm>
              <a:off x="16019789" y="28901798"/>
              <a:ext cx="8409558"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Figure 3</a:t>
              </a:r>
              <a:endParaRPr lang="en-US" sz="1800" b="1" dirty="0">
                <a:latin typeface="PT Sans" panose="020B0503020203020204" pitchFamily="34" charset="77"/>
                <a:cs typeface="Times New Roman" panose="02020603050405020304" pitchFamily="18" charset="0"/>
              </a:endParaRPr>
            </a:p>
          </p:txBody>
        </p:sp>
      </p:grpSp>
      <p:graphicFrame>
        <p:nvGraphicFramePr>
          <p:cNvPr id="56" name="Table 55">
            <a:extLst>
              <a:ext uri="{FF2B5EF4-FFF2-40B4-BE49-F238E27FC236}">
                <a16:creationId xmlns:a16="http://schemas.microsoft.com/office/drawing/2014/main" id="{DBA3A0AB-6196-124C-957B-C4595353D3CD}"/>
              </a:ext>
            </a:extLst>
          </p:cNvPr>
          <p:cNvGraphicFramePr>
            <a:graphicFrameLocks noGrp="1"/>
          </p:cNvGraphicFramePr>
          <p:nvPr>
            <p:extLst>
              <p:ext uri="{D42A27DB-BD31-4B8C-83A1-F6EECF244321}">
                <p14:modId xmlns:p14="http://schemas.microsoft.com/office/powerpoint/2010/main" val="1980737876"/>
              </p:ext>
            </p:extLst>
          </p:nvPr>
        </p:nvGraphicFramePr>
        <p:xfrm>
          <a:off x="693104" y="22348921"/>
          <a:ext cx="6791145" cy="5120640"/>
        </p:xfrm>
        <a:graphic>
          <a:graphicData uri="http://schemas.openxmlformats.org/drawingml/2006/table">
            <a:tbl>
              <a:tblPr firstRow="1" bandRow="1">
                <a:tableStyleId>{F2DE63D5-997A-4646-A377-4702673A728D}</a:tableStyleId>
              </a:tblPr>
              <a:tblGrid>
                <a:gridCol w="2623278">
                  <a:extLst>
                    <a:ext uri="{9D8B030D-6E8A-4147-A177-3AD203B41FA5}">
                      <a16:colId xmlns:a16="http://schemas.microsoft.com/office/drawing/2014/main" val="1151527765"/>
                    </a:ext>
                  </a:extLst>
                </a:gridCol>
                <a:gridCol w="4167867">
                  <a:extLst>
                    <a:ext uri="{9D8B030D-6E8A-4147-A177-3AD203B41FA5}">
                      <a16:colId xmlns:a16="http://schemas.microsoft.com/office/drawing/2014/main" val="3066700587"/>
                    </a:ext>
                  </a:extLst>
                </a:gridCol>
              </a:tblGrid>
              <a:tr h="370840">
                <a:tc>
                  <a:txBody>
                    <a:bodyPr/>
                    <a:lstStyle/>
                    <a:p>
                      <a:r>
                        <a:rPr lang="en-US" sz="2200" b="0" dirty="0">
                          <a:latin typeface="PT Sans" panose="020B0503020203020204" pitchFamily="34" charset="77"/>
                        </a:rPr>
                        <a:t>Metric</a:t>
                      </a:r>
                    </a:p>
                  </a:txBody>
                  <a:tcPr>
                    <a:solidFill>
                      <a:srgbClr val="1F3864"/>
                    </a:solidFill>
                  </a:tcPr>
                </a:tc>
                <a:tc>
                  <a:txBody>
                    <a:bodyPr/>
                    <a:lstStyle/>
                    <a:p>
                      <a:r>
                        <a:rPr lang="en-US" sz="2200" b="0" dirty="0">
                          <a:latin typeface="PT Sans" panose="020B0503020203020204" pitchFamily="34" charset="77"/>
                        </a:rPr>
                        <a:t>Description</a:t>
                      </a:r>
                    </a:p>
                  </a:txBody>
                  <a:tcPr>
                    <a:solidFill>
                      <a:srgbClr val="1F3864"/>
                    </a:solidFill>
                  </a:tcPr>
                </a:tc>
                <a:extLst>
                  <a:ext uri="{0D108BD9-81ED-4DB2-BD59-A6C34878D82A}">
                    <a16:rowId xmlns:a16="http://schemas.microsoft.com/office/drawing/2014/main" val="4291691170"/>
                  </a:ext>
                </a:extLst>
              </a:tr>
              <a:tr h="370840">
                <a:tc>
                  <a:txBody>
                    <a:bodyPr/>
                    <a:lstStyle/>
                    <a:p>
                      <a:r>
                        <a:rPr lang="en-US" sz="2200" dirty="0">
                          <a:latin typeface="PT Sans" panose="020B0503020203020204" pitchFamily="34" charset="77"/>
                        </a:rPr>
                        <a:t>Autocracy Score</a:t>
                      </a:r>
                    </a:p>
                  </a:txBody>
                  <a:tcPr/>
                </a:tc>
                <a:tc>
                  <a:txBody>
                    <a:bodyPr/>
                    <a:lstStyle/>
                    <a:p>
                      <a:r>
                        <a:rPr lang="en-US" sz="2200" dirty="0">
                          <a:latin typeface="PT Sans" panose="020B0503020203020204" pitchFamily="34" charset="77"/>
                        </a:rPr>
                        <a:t>Extent of autocracy (0-10)</a:t>
                      </a:r>
                    </a:p>
                  </a:txBody>
                  <a:tcPr/>
                </a:tc>
                <a:extLst>
                  <a:ext uri="{0D108BD9-81ED-4DB2-BD59-A6C34878D82A}">
                    <a16:rowId xmlns:a16="http://schemas.microsoft.com/office/drawing/2014/main" val="1513056068"/>
                  </a:ext>
                </a:extLst>
              </a:tr>
              <a:tr h="370840">
                <a:tc>
                  <a:txBody>
                    <a:bodyPr/>
                    <a:lstStyle/>
                    <a:p>
                      <a:r>
                        <a:rPr lang="en-US" sz="2200" dirty="0">
                          <a:latin typeface="PT Sans" panose="020B0503020203020204" pitchFamily="34" charset="77"/>
                        </a:rPr>
                        <a:t>Democracy Score</a:t>
                      </a:r>
                    </a:p>
                  </a:txBody>
                  <a:tcPr/>
                </a:tc>
                <a:tc>
                  <a:txBody>
                    <a:bodyPr/>
                    <a:lstStyle/>
                    <a:p>
                      <a:pPr marL="0" marR="0" lvl="0" indent="0" algn="l" defTabSz="3765366" rtl="0" eaLnBrk="1" fontAlgn="auto" latinLnBrk="0" hangingPunct="1">
                        <a:lnSpc>
                          <a:spcPct val="100000"/>
                        </a:lnSpc>
                        <a:spcBef>
                          <a:spcPts val="0"/>
                        </a:spcBef>
                        <a:spcAft>
                          <a:spcPts val="0"/>
                        </a:spcAft>
                        <a:buClrTx/>
                        <a:buSzTx/>
                        <a:buFontTx/>
                        <a:buNone/>
                        <a:tabLst/>
                        <a:defRPr/>
                      </a:pPr>
                      <a:r>
                        <a:rPr lang="en-US" sz="2200" dirty="0">
                          <a:latin typeface="PT Sans" panose="020B0503020203020204" pitchFamily="34" charset="77"/>
                        </a:rPr>
                        <a:t>Extent of democracy (0-10)</a:t>
                      </a:r>
                    </a:p>
                  </a:txBody>
                  <a:tcPr/>
                </a:tc>
                <a:extLst>
                  <a:ext uri="{0D108BD9-81ED-4DB2-BD59-A6C34878D82A}">
                    <a16:rowId xmlns:a16="http://schemas.microsoft.com/office/drawing/2014/main" val="1912992643"/>
                  </a:ext>
                </a:extLst>
              </a:tr>
              <a:tr h="370840">
                <a:tc>
                  <a:txBody>
                    <a:bodyPr/>
                    <a:lstStyle/>
                    <a:p>
                      <a:r>
                        <a:rPr lang="en-US" sz="2200" dirty="0">
                          <a:latin typeface="PT Sans" panose="020B0503020203020204" pitchFamily="34" charset="77"/>
                        </a:rPr>
                        <a:t>Birth Rate per 1000</a:t>
                      </a:r>
                    </a:p>
                  </a:txBody>
                  <a:tcPr/>
                </a:tc>
                <a:tc>
                  <a:txBody>
                    <a:bodyPr/>
                    <a:lstStyle/>
                    <a:p>
                      <a:r>
                        <a:rPr lang="en-US" sz="2200" dirty="0">
                          <a:latin typeface="PT Sans" panose="020B0503020203020204" pitchFamily="34" charset="77"/>
                        </a:rPr>
                        <a:t>Live births per 1000 people</a:t>
                      </a:r>
                    </a:p>
                  </a:txBody>
                  <a:tcPr/>
                </a:tc>
                <a:extLst>
                  <a:ext uri="{0D108BD9-81ED-4DB2-BD59-A6C34878D82A}">
                    <a16:rowId xmlns:a16="http://schemas.microsoft.com/office/drawing/2014/main" val="33493108"/>
                  </a:ext>
                </a:extLst>
              </a:tr>
              <a:tr h="370840">
                <a:tc>
                  <a:txBody>
                    <a:bodyPr/>
                    <a:lstStyle/>
                    <a:p>
                      <a:r>
                        <a:rPr lang="en-US" sz="2200" dirty="0">
                          <a:latin typeface="PT Sans" panose="020B0503020203020204" pitchFamily="34" charset="77"/>
                        </a:rPr>
                        <a:t>Avg Years in School</a:t>
                      </a:r>
                    </a:p>
                  </a:txBody>
                  <a:tcPr/>
                </a:tc>
                <a:tc>
                  <a:txBody>
                    <a:bodyPr/>
                    <a:lstStyle/>
                    <a:p>
                      <a:r>
                        <a:rPr lang="en-US" sz="2200" dirty="0">
                          <a:latin typeface="PT Sans" panose="020B0503020203020204" pitchFamily="34" charset="77"/>
                        </a:rPr>
                        <a:t>Years in school for people 25+</a:t>
                      </a:r>
                    </a:p>
                  </a:txBody>
                  <a:tcPr/>
                </a:tc>
                <a:extLst>
                  <a:ext uri="{0D108BD9-81ED-4DB2-BD59-A6C34878D82A}">
                    <a16:rowId xmlns:a16="http://schemas.microsoft.com/office/drawing/2014/main" val="2325293146"/>
                  </a:ext>
                </a:extLst>
              </a:tr>
              <a:tr h="370840">
                <a:tc>
                  <a:txBody>
                    <a:bodyPr/>
                    <a:lstStyle/>
                    <a:p>
                      <a:r>
                        <a:rPr lang="en-US" sz="2200" dirty="0">
                          <a:latin typeface="PT Sans" panose="020B0503020203020204" pitchFamily="34" charset="77"/>
                        </a:rPr>
                        <a:t>Landlocked Status</a:t>
                      </a:r>
                    </a:p>
                  </a:txBody>
                  <a:tcPr/>
                </a:tc>
                <a:tc>
                  <a:txBody>
                    <a:bodyPr/>
                    <a:lstStyle/>
                    <a:p>
                      <a:r>
                        <a:rPr lang="en-US" sz="2200" dirty="0">
                          <a:latin typeface="PT Sans" panose="020B0503020203020204" pitchFamily="34" charset="77"/>
                        </a:rPr>
                        <a:t>Landlocked indicator</a:t>
                      </a:r>
                    </a:p>
                  </a:txBody>
                  <a:tcPr/>
                </a:tc>
                <a:extLst>
                  <a:ext uri="{0D108BD9-81ED-4DB2-BD59-A6C34878D82A}">
                    <a16:rowId xmlns:a16="http://schemas.microsoft.com/office/drawing/2014/main" val="1951491440"/>
                  </a:ext>
                </a:extLst>
              </a:tr>
              <a:tr h="370840">
                <a:tc>
                  <a:txBody>
                    <a:bodyPr/>
                    <a:lstStyle/>
                    <a:p>
                      <a:r>
                        <a:rPr lang="en-US" sz="2200" dirty="0">
                          <a:latin typeface="PT Sans" panose="020B0503020203020204" pitchFamily="34" charset="77"/>
                        </a:rPr>
                        <a:t>Water Scarcity</a:t>
                      </a:r>
                    </a:p>
                  </a:txBody>
                  <a:tcPr/>
                </a:tc>
                <a:tc>
                  <a:txBody>
                    <a:bodyPr/>
                    <a:lstStyle/>
                    <a:p>
                      <a:r>
                        <a:rPr lang="en-US" sz="2200" dirty="0">
                          <a:latin typeface="PT Sans" panose="020B0503020203020204" pitchFamily="34" charset="77"/>
                        </a:rPr>
                        <a:t>Extent of scarcity (low to high)</a:t>
                      </a:r>
                    </a:p>
                  </a:txBody>
                  <a:tcPr/>
                </a:tc>
                <a:extLst>
                  <a:ext uri="{0D108BD9-81ED-4DB2-BD59-A6C34878D82A}">
                    <a16:rowId xmlns:a16="http://schemas.microsoft.com/office/drawing/2014/main" val="3799208566"/>
                  </a:ext>
                </a:extLst>
              </a:tr>
              <a:tr h="370840">
                <a:tc>
                  <a:txBody>
                    <a:bodyPr/>
                    <a:lstStyle/>
                    <a:p>
                      <a:r>
                        <a:rPr lang="en-US" sz="2200" dirty="0">
                          <a:latin typeface="PT Sans" panose="020B0503020203020204" pitchFamily="34" charset="77"/>
                        </a:rPr>
                        <a:t>Natural Hazards</a:t>
                      </a:r>
                    </a:p>
                  </a:txBody>
                  <a:tcPr/>
                </a:tc>
                <a:tc>
                  <a:txBody>
                    <a:bodyPr/>
                    <a:lstStyle/>
                    <a:p>
                      <a:r>
                        <a:rPr lang="en-US" sz="2200" dirty="0">
                          <a:latin typeface="PT Sans" panose="020B0503020203020204" pitchFamily="34" charset="77"/>
                        </a:rPr>
                        <a:t>Hazard indicators</a:t>
                      </a:r>
                    </a:p>
                  </a:txBody>
                  <a:tcPr/>
                </a:tc>
                <a:extLst>
                  <a:ext uri="{0D108BD9-81ED-4DB2-BD59-A6C34878D82A}">
                    <a16:rowId xmlns:a16="http://schemas.microsoft.com/office/drawing/2014/main" val="3935220867"/>
                  </a:ext>
                </a:extLst>
              </a:tr>
              <a:tr h="370840">
                <a:tc>
                  <a:txBody>
                    <a:bodyPr/>
                    <a:lstStyle/>
                    <a:p>
                      <a:r>
                        <a:rPr lang="en-US" sz="2200" dirty="0">
                          <a:latin typeface="PT Sans" panose="020B0503020203020204" pitchFamily="34" charset="77"/>
                        </a:rPr>
                        <a:t>Avg Temperature</a:t>
                      </a:r>
                    </a:p>
                  </a:txBody>
                  <a:tcPr/>
                </a:tc>
                <a:tc>
                  <a:txBody>
                    <a:bodyPr/>
                    <a:lstStyle/>
                    <a:p>
                      <a:r>
                        <a:rPr lang="en-US" sz="2200" dirty="0">
                          <a:latin typeface="PT Sans" panose="020B0503020203020204" pitchFamily="34" charset="77"/>
                        </a:rPr>
                        <a:t>Avg temperature in C</a:t>
                      </a:r>
                    </a:p>
                  </a:txBody>
                  <a:tcPr/>
                </a:tc>
                <a:extLst>
                  <a:ext uri="{0D108BD9-81ED-4DB2-BD59-A6C34878D82A}">
                    <a16:rowId xmlns:a16="http://schemas.microsoft.com/office/drawing/2014/main" val="4157961732"/>
                  </a:ext>
                </a:extLst>
              </a:tr>
              <a:tr h="370840">
                <a:tc>
                  <a:txBody>
                    <a:bodyPr/>
                    <a:lstStyle/>
                    <a:p>
                      <a:r>
                        <a:rPr lang="en-US" sz="2200" dirty="0">
                          <a:latin typeface="PT Sans" panose="020B0503020203020204" pitchFamily="34" charset="77"/>
                        </a:rPr>
                        <a:t>Trade Dependence</a:t>
                      </a:r>
                    </a:p>
                  </a:txBody>
                  <a:tcPr/>
                </a:tc>
                <a:tc>
                  <a:txBody>
                    <a:bodyPr/>
                    <a:lstStyle/>
                    <a:p>
                      <a:r>
                        <a:rPr lang="en-US" sz="2200" dirty="0">
                          <a:latin typeface="PT Sans" panose="020B0503020203020204" pitchFamily="34" charset="77"/>
                        </a:rPr>
                        <a:t>Total trade between countries</a:t>
                      </a:r>
                    </a:p>
                  </a:txBody>
                  <a:tcPr/>
                </a:tc>
                <a:extLst>
                  <a:ext uri="{0D108BD9-81ED-4DB2-BD59-A6C34878D82A}">
                    <a16:rowId xmlns:a16="http://schemas.microsoft.com/office/drawing/2014/main" val="957147409"/>
                  </a:ext>
                </a:extLst>
              </a:tr>
              <a:tr h="370840">
                <a:tc>
                  <a:txBody>
                    <a:bodyPr/>
                    <a:lstStyle/>
                    <a:p>
                      <a:r>
                        <a:rPr lang="en-US" sz="2200" dirty="0">
                          <a:latin typeface="PT Sans" panose="020B0503020203020204" pitchFamily="34" charset="77"/>
                        </a:rPr>
                        <a:t>GDP per capita</a:t>
                      </a:r>
                    </a:p>
                  </a:txBody>
                  <a:tcPr/>
                </a:tc>
                <a:tc>
                  <a:txBody>
                    <a:bodyPr/>
                    <a:lstStyle/>
                    <a:p>
                      <a:r>
                        <a:rPr lang="en-US" sz="2200" dirty="0">
                          <a:latin typeface="PT Sans" panose="020B0503020203020204" pitchFamily="34" charset="77"/>
                        </a:rPr>
                        <a:t>Annual GDP per capita</a:t>
                      </a:r>
                    </a:p>
                  </a:txBody>
                  <a:tcPr/>
                </a:tc>
                <a:extLst>
                  <a:ext uri="{0D108BD9-81ED-4DB2-BD59-A6C34878D82A}">
                    <a16:rowId xmlns:a16="http://schemas.microsoft.com/office/drawing/2014/main" val="2850851549"/>
                  </a:ext>
                </a:extLst>
              </a:tr>
              <a:tr h="370840">
                <a:tc>
                  <a:txBody>
                    <a:bodyPr/>
                    <a:lstStyle/>
                    <a:p>
                      <a:r>
                        <a:rPr lang="en-US" sz="2200" dirty="0">
                          <a:latin typeface="PT Sans" panose="020B0503020203020204" pitchFamily="34" charset="77"/>
                        </a:rPr>
                        <a:t>Population</a:t>
                      </a:r>
                    </a:p>
                  </a:txBody>
                  <a:tcPr/>
                </a:tc>
                <a:tc>
                  <a:txBody>
                    <a:bodyPr/>
                    <a:lstStyle/>
                    <a:p>
                      <a:r>
                        <a:rPr lang="en-US" sz="2200" dirty="0">
                          <a:latin typeface="PT Sans" panose="020B0503020203020204" pitchFamily="34" charset="77"/>
                        </a:rPr>
                        <a:t>Total population from census</a:t>
                      </a:r>
                    </a:p>
                  </a:txBody>
                  <a:tcPr/>
                </a:tc>
                <a:extLst>
                  <a:ext uri="{0D108BD9-81ED-4DB2-BD59-A6C34878D82A}">
                    <a16:rowId xmlns:a16="http://schemas.microsoft.com/office/drawing/2014/main" val="459634152"/>
                  </a:ext>
                </a:extLst>
              </a:tr>
            </a:tbl>
          </a:graphicData>
        </a:graphic>
      </p:graphicFrame>
      <p:pic>
        <p:nvPicPr>
          <p:cNvPr id="59" name="Picture 58">
            <a:extLst>
              <a:ext uri="{FF2B5EF4-FFF2-40B4-BE49-F238E27FC236}">
                <a16:creationId xmlns:a16="http://schemas.microsoft.com/office/drawing/2014/main" id="{B970CE75-9C66-BB4B-89D5-78E35023D914}"/>
              </a:ext>
            </a:extLst>
          </p:cNvPr>
          <p:cNvPicPr>
            <a:picLocks noChangeAspect="1"/>
          </p:cNvPicPr>
          <p:nvPr/>
        </p:nvPicPr>
        <p:blipFill>
          <a:blip r:embed="rId11"/>
          <a:stretch>
            <a:fillRect/>
          </a:stretch>
        </p:blipFill>
        <p:spPr>
          <a:xfrm>
            <a:off x="1543821" y="31695220"/>
            <a:ext cx="1296753" cy="1296753"/>
          </a:xfrm>
          <a:prstGeom prst="rect">
            <a:avLst/>
          </a:prstGeom>
        </p:spPr>
      </p:pic>
    </p:spTree>
    <p:extLst>
      <p:ext uri="{BB962C8B-B14F-4D97-AF65-F5344CB8AC3E}">
        <p14:creationId xmlns:p14="http://schemas.microsoft.com/office/powerpoint/2010/main" val="154254544"/>
      </p:ext>
    </p:extLst>
  </p:cSld>
  <p:clrMapOvr>
    <a:masterClrMapping/>
  </p:clrMapOvr>
</p:sld>
</file>

<file path=ppt/theme/theme1.xml><?xml version="1.0" encoding="utf-8"?>
<a:theme xmlns:a="http://schemas.openxmlformats.org/drawingml/2006/main" name="30x40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PosterPresentations.com-70CMx100CM</Template>
  <TotalTime>2403</TotalTime>
  <Words>785</Words>
  <Application>Microsoft Macintosh PowerPoint</Application>
  <PresentationFormat>Custom</PresentationFormat>
  <Paragraphs>76</Paragraphs>
  <Slides>1</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vt:i4>
      </vt:variant>
    </vt:vector>
  </HeadingPairs>
  <TitlesOfParts>
    <vt:vector size="9" baseType="lpstr">
      <vt:lpstr>Arial</vt:lpstr>
      <vt:lpstr>Arial Black</vt:lpstr>
      <vt:lpstr>Calibri</vt:lpstr>
      <vt:lpstr>PT Sans</vt:lpstr>
      <vt:lpstr>Times New Roman</vt:lpstr>
      <vt:lpstr>Trebuchet MS</vt:lpstr>
      <vt:lpstr>30x40 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30x40 PowerPoint Presentation</dc:title>
  <dc:subject>Research poster presentation template</dc:subject>
  <dc:creator>PosterPresentations.com</dc:creator>
  <cp:keywords>30x40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Chitwan Kaudan</cp:lastModifiedBy>
  <cp:revision>98</cp:revision>
  <dcterms:created xsi:type="dcterms:W3CDTF">2012-02-10T00:10:15Z</dcterms:created>
  <dcterms:modified xsi:type="dcterms:W3CDTF">2019-12-02T02:20:00Z</dcterms:modified>
  <cp:category>Research poster templates</cp:category>
</cp:coreProperties>
</file>